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8.xml" ContentType="application/vnd.openxmlformats-officedocument.presentationml.notesSlide+xml"/>
  <Override PartName="/ppt/charts/chart1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8.xml" ContentType="application/vnd.openxmlformats-officedocument.drawingml.chart+xml"/>
  <Override PartName="/ppt/notesSlides/notesSlide11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12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310" r:id="rId3"/>
    <p:sldId id="353" r:id="rId4"/>
    <p:sldId id="344" r:id="rId5"/>
    <p:sldId id="333" r:id="rId6"/>
    <p:sldId id="356" r:id="rId7"/>
    <p:sldId id="347" r:id="rId8"/>
    <p:sldId id="351" r:id="rId9"/>
    <p:sldId id="352" r:id="rId10"/>
    <p:sldId id="321" r:id="rId11"/>
    <p:sldId id="320" r:id="rId12"/>
    <p:sldId id="341" r:id="rId13"/>
    <p:sldId id="345" r:id="rId14"/>
    <p:sldId id="304" r:id="rId15"/>
    <p:sldId id="323" r:id="rId16"/>
    <p:sldId id="346" r:id="rId17"/>
    <p:sldId id="258" r:id="rId18"/>
    <p:sldId id="338" r:id="rId19"/>
    <p:sldId id="348" r:id="rId20"/>
    <p:sldId id="357" r:id="rId21"/>
    <p:sldId id="358" r:id="rId22"/>
    <p:sldId id="360" r:id="rId23"/>
    <p:sldId id="359" r:id="rId24"/>
    <p:sldId id="361" r:id="rId25"/>
    <p:sldId id="366" r:id="rId26"/>
    <p:sldId id="363" r:id="rId27"/>
    <p:sldId id="364" r:id="rId28"/>
    <p:sldId id="365" r:id="rId29"/>
    <p:sldId id="367" r:id="rId30"/>
    <p:sldId id="368" r:id="rId31"/>
    <p:sldId id="369" r:id="rId32"/>
    <p:sldId id="370" r:id="rId33"/>
    <p:sldId id="371" r:id="rId3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3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9900FF"/>
    <a:srgbClr val="8057E7"/>
    <a:srgbClr val="66C9E0"/>
    <a:srgbClr val="427D2B"/>
    <a:srgbClr val="008000"/>
    <a:srgbClr val="000000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422" y="-78"/>
      </p:cViewPr>
      <p:guideLst>
        <p:guide orient="horz" pos="193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wnloads\Datos%20Presentaci&#243;n%20UTE%20Presupuesto%20202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wnloads\Datos%20Presentaci&#243;n%20UTE%20Presupuesto%20202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wnloads\Datos%20Presentaci&#243;n%20UTE%20Presupuesto%20202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wnloads\Datos%20Presentaci&#243;n%20UTE%20Presupuesto%20202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m%20ipsum\Documents\Trabajo\Otros\UTE\Datos%20Presentaci&#243;n%20UTE%20Presupuesto%20202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wnloads\Datos%20Presentaci&#243;n%20UTE%20Presupuesto%202020%20(1)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m%20ipsum\Documents\Trabajo\Otros\UTE\Datos%20Presentaci&#243;n%20UTE%20Presupuesto%202020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m%20ipsum\Documents\Trabajo\Otros\UTE\Datos%20Presentaci&#243;n%20UTE%20Presupuesto%202020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m%20ipsum\Documents\Trabajo\Otros\UTE\Datos%20Presentaci&#243;n%20UTE%20Presupuesto%202020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m%20ipsum\Documents\Trabajo\Otros\UTE\Datos%20Presentaci&#243;n%20UTE%20Presupuesto%202020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m%20ipsum\Documents\Trabajo\Otros\UTE\Datos%20Presentaci&#243;n%20UTE%20Presupuesto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wnloads\Datos%20Presentaci&#243;n%20UTE%20Presupuesto%202020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m%20ipsum\Documents\Trabajo\Otros\UTE\Datos%20Presentaci&#243;n%20UTE%20Presupuesto%202020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m%20ipsum\Documents\Trabajo\Otros\UTE\Datos%20Presentaci&#243;n%20UTE%20Presupuesto%202020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m%20ipsum\Documents\Trabajo\Otros\UTE\Datos%20Presentaci&#243;n%20UTE%20Presupuesto%202020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cuments\por%20programa%20(Autoguardado)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cuments\por%20programa%20(Autoguardado)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cuments\por%20programa%20(Autoguardado)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cuments\por%20programa%20(Autoguardado)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cuments\por%20programa%20(Autoguardado)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cuments\por%20programa%20(Autoguardado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wnloads\Datos%20Presentaci&#243;n%20UTE%20Presupuesto%2020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wnloads\Datos%20Presentaci&#243;n%20UTE%20Presupuesto%2020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wnloads\Datos%20Presentaci&#243;n%20UTE%20Presupuesto%2020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wnloads\Datos%20Presentaci&#243;n%20UTE%20Presupuesto%20202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wnloads\Datos%20Presentaci&#243;n%20UTE%20Presupuesto%2020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wnloads\Datos%20Presentaci&#243;n%20UTE%20Presupuesto%20202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ownloads\Datos%20Presentaci&#243;n%20UTE%20Presupuesto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988425925925924E-2"/>
          <c:y val="4.4750417449470788E-2"/>
          <c:w val="0.96766203703703701"/>
          <c:h val="0.77715121205438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'[Datos Presentación UTE Presupuesto 2020.xlsx]1'!$A$2</c:f>
              <c:strCache>
                <c:ptCount val="1"/>
                <c:pt idx="0">
                  <c:v>Gasto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'[Datos Presentación UTE Presupuesto 2020.xlsx]1'!$B$1:$E$1</c:f>
              <c:strCache>
                <c:ptCount val="4"/>
                <c:pt idx="0">
                  <c:v>2018</c:v>
                </c:pt>
                <c:pt idx="1">
                  <c:v>2019 inicial</c:v>
                </c:pt>
                <c:pt idx="2">
                  <c:v>2019 cierre</c:v>
                </c:pt>
                <c:pt idx="3">
                  <c:v>2020 presupuesto</c:v>
                </c:pt>
              </c:strCache>
            </c:strRef>
          </c:cat>
          <c:val>
            <c:numRef>
              <c:f>'[Datos Presentación UTE Presupuesto 2020.xlsx]1'!$B$2:$E$2</c:f>
              <c:numCache>
                <c:formatCode>General</c:formatCode>
                <c:ptCount val="4"/>
                <c:pt idx="0">
                  <c:v>255.4</c:v>
                </c:pt>
                <c:pt idx="1">
                  <c:v>321</c:v>
                </c:pt>
                <c:pt idx="2" formatCode="#,##0.00">
                  <c:v>382.74239999999998</c:v>
                </c:pt>
                <c:pt idx="3" formatCode="#,##0.00">
                  <c:v>480.83280000000002</c:v>
                </c:pt>
              </c:numCache>
            </c:numRef>
          </c:val>
        </c:ser>
        <c:ser>
          <c:idx val="1"/>
          <c:order val="1"/>
          <c:tx>
            <c:strRef>
              <c:f>'[Datos Presentación UTE Presupuesto 2020.xlsx]1'!$A$3</c:f>
              <c:strCache>
                <c:ptCount val="1"/>
                <c:pt idx="0">
                  <c:v>Recursos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'[Datos Presentación UTE Presupuesto 2020.xlsx]1'!$B$1:$E$1</c:f>
              <c:strCache>
                <c:ptCount val="4"/>
                <c:pt idx="0">
                  <c:v>2018</c:v>
                </c:pt>
                <c:pt idx="1">
                  <c:v>2019 inicial</c:v>
                </c:pt>
                <c:pt idx="2">
                  <c:v>2019 cierre</c:v>
                </c:pt>
                <c:pt idx="3">
                  <c:v>2020 presupuesto</c:v>
                </c:pt>
              </c:strCache>
            </c:strRef>
          </c:cat>
          <c:val>
            <c:numRef>
              <c:f>'[Datos Presentación UTE Presupuesto 2020.xlsx]1'!$B$3:$E$3</c:f>
              <c:numCache>
                <c:formatCode>General</c:formatCode>
                <c:ptCount val="4"/>
                <c:pt idx="0">
                  <c:v>254.8</c:v>
                </c:pt>
                <c:pt idx="1">
                  <c:v>321</c:v>
                </c:pt>
                <c:pt idx="2" formatCode="#,##0.00">
                  <c:v>378.73039999999997</c:v>
                </c:pt>
                <c:pt idx="3" formatCode="#,##0.00">
                  <c:v>480.83280000000002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89335552"/>
        <c:axId val="44170560"/>
      </c:barChart>
      <c:catAx>
        <c:axId val="1893355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s-AR"/>
          </a:p>
        </c:txPr>
        <c:crossAx val="44170560"/>
        <c:crosses val="autoZero"/>
        <c:auto val="1"/>
        <c:lblAlgn val="ctr"/>
        <c:lblOffset val="100"/>
        <c:noMultiLvlLbl val="0"/>
      </c:catAx>
      <c:valAx>
        <c:axId val="44170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93355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lang="es-AR" sz="2400" b="1" kern="1200">
          <a:solidFill>
            <a:schemeClr val="accent4"/>
          </a:solidFill>
          <a:latin typeface="Segoe UI" pitchFamily="34" charset="0"/>
          <a:ea typeface="Segoe UI" pitchFamily="34" charset="0"/>
          <a:cs typeface="Segoe UI" pitchFamily="34" charset="0"/>
        </a:defRPr>
      </a:pPr>
      <a:endParaRPr lang="es-A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63500"/>
          </c:spPr>
          <c:marker>
            <c:symbol val="circle"/>
            <c:size val="15"/>
            <c:spPr>
              <a:solidFill>
                <a:schemeClr val="bg1"/>
              </a:solidFill>
              <a:ln w="31750"/>
            </c:spPr>
          </c:marker>
          <c:dLbls>
            <c:txPr>
              <a:bodyPr/>
              <a:lstStyle/>
              <a:p>
                <a:pPr>
                  <a:defRPr sz="1800" b="1"/>
                </a:pPr>
                <a:endParaRPr lang="es-A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'8'!$B$1:$I$1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'8'!$B$5:$I$5</c:f>
              <c:numCache>
                <c:formatCode>0</c:formatCode>
                <c:ptCount val="8"/>
                <c:pt idx="0" formatCode="General">
                  <c:v>100</c:v>
                </c:pt>
                <c:pt idx="1">
                  <c:v>98.859012041415596</c:v>
                </c:pt>
                <c:pt idx="2">
                  <c:v>99.392868207642735</c:v>
                </c:pt>
                <c:pt idx="3">
                  <c:v>98.745622433413587</c:v>
                </c:pt>
                <c:pt idx="4">
                  <c:v>99.383550441038878</c:v>
                </c:pt>
                <c:pt idx="5">
                  <c:v>95.702808606548089</c:v>
                </c:pt>
                <c:pt idx="6">
                  <c:v>97.062962471426673</c:v>
                </c:pt>
                <c:pt idx="7">
                  <c:v>82.963299966815669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5537024"/>
        <c:axId val="126376704"/>
      </c:lineChart>
      <c:catAx>
        <c:axId val="22553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s-AR"/>
          </a:p>
        </c:txPr>
        <c:crossAx val="126376704"/>
        <c:crosses val="autoZero"/>
        <c:auto val="1"/>
        <c:lblAlgn val="ctr"/>
        <c:lblOffset val="100"/>
        <c:noMultiLvlLbl val="0"/>
      </c:catAx>
      <c:valAx>
        <c:axId val="126376704"/>
        <c:scaling>
          <c:orientation val="minMax"/>
          <c:min val="50"/>
        </c:scaling>
        <c:delete val="1"/>
        <c:axPos val="l"/>
        <c:numFmt formatCode="General" sourceLinked="1"/>
        <c:majorTickMark val="out"/>
        <c:minorTickMark val="none"/>
        <c:tickLblPos val="nextTo"/>
        <c:crossAx val="225537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spPr>
            <a:ln w="63500">
              <a:solidFill>
                <a:schemeClr val="accent5">
                  <a:lumMod val="75000"/>
                </a:schemeClr>
              </a:solidFill>
            </a:ln>
          </c:spPr>
          <c:marker>
            <c:symbol val="square"/>
            <c:size val="15"/>
            <c:spPr>
              <a:solidFill>
                <a:schemeClr val="bg1"/>
              </a:solidFill>
              <a:ln w="31750">
                <a:solidFill>
                  <a:schemeClr val="accent5">
                    <a:lumMod val="75000"/>
                  </a:schemeClr>
                </a:solidFill>
              </a:ln>
            </c:spPr>
          </c:marker>
          <c:dLbls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'8'!$B$1:$I$1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'8'!$B$12:$I$12</c:f>
              <c:numCache>
                <c:formatCode>0</c:formatCode>
                <c:ptCount val="8"/>
                <c:pt idx="0" formatCode="General">
                  <c:v>100</c:v>
                </c:pt>
                <c:pt idx="1">
                  <c:v>99.109098243733797</c:v>
                </c:pt>
                <c:pt idx="2">
                  <c:v>100.16809849571179</c:v>
                </c:pt>
                <c:pt idx="3">
                  <c:v>98.479680380798328</c:v>
                </c:pt>
                <c:pt idx="4">
                  <c:v>99.238983426604491</c:v>
                </c:pt>
                <c:pt idx="5">
                  <c:v>95.253436211723169</c:v>
                </c:pt>
                <c:pt idx="6">
                  <c:v>97.846326946007949</c:v>
                </c:pt>
                <c:pt idx="7">
                  <c:v>83.632870524248048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5934336"/>
        <c:axId val="157295168"/>
      </c:lineChart>
      <c:catAx>
        <c:axId val="22593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7295168"/>
        <c:crosses val="autoZero"/>
        <c:auto val="1"/>
        <c:lblAlgn val="ctr"/>
        <c:lblOffset val="100"/>
        <c:noMultiLvlLbl val="0"/>
      </c:catAx>
      <c:valAx>
        <c:axId val="157295168"/>
        <c:scaling>
          <c:orientation val="minMax"/>
          <c:max val="110"/>
          <c:min val="50"/>
        </c:scaling>
        <c:delete val="1"/>
        <c:axPos val="l"/>
        <c:numFmt formatCode="General" sourceLinked="1"/>
        <c:majorTickMark val="out"/>
        <c:minorTickMark val="none"/>
        <c:tickLblPos val="nextTo"/>
        <c:crossAx val="22593433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3"/>
          <c:dLbls>
            <c:txPr>
              <a:bodyPr/>
              <a:lstStyle/>
              <a:p>
                <a:pPr>
                  <a:defRPr sz="1800" b="1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'9'!$A$3:$A$7</c:f>
              <c:strCache>
                <c:ptCount val="5"/>
                <c:pt idx="0">
                  <c:v>Bienes de consumo</c:v>
                </c:pt>
                <c:pt idx="1">
                  <c:v>Bienes de uso</c:v>
                </c:pt>
                <c:pt idx="2">
                  <c:v>Gastos en personal</c:v>
                </c:pt>
                <c:pt idx="3">
                  <c:v>Servicios no personales</c:v>
                </c:pt>
                <c:pt idx="4">
                  <c:v>Transferencias</c:v>
                </c:pt>
              </c:strCache>
            </c:strRef>
          </c:cat>
          <c:val>
            <c:numRef>
              <c:f>'9'!$M$3:$M$7</c:f>
              <c:numCache>
                <c:formatCode>0.0%</c:formatCode>
                <c:ptCount val="5"/>
                <c:pt idx="0">
                  <c:v>1.0907838499524683E-2</c:v>
                </c:pt>
                <c:pt idx="1">
                  <c:v>7.2073364611240642E-2</c:v>
                </c:pt>
                <c:pt idx="2">
                  <c:v>0.60961036103302624</c:v>
                </c:pt>
                <c:pt idx="3">
                  <c:v>0.11011749935784318</c:v>
                </c:pt>
                <c:pt idx="4">
                  <c:v>0.19729093649836521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82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>
                <a:latin typeface="Segoe UI" panose="020B0502040204020203" pitchFamily="34" charset="0"/>
                <a:cs typeface="Segoe UI" panose="020B0502040204020203" pitchFamily="34" charset="0"/>
              </a:rPr>
              <a:t>Remuneraciones </a:t>
            </a:r>
            <a:r>
              <a:rPr lang="es-AR" smtClean="0">
                <a:latin typeface="Segoe UI" panose="020B0502040204020203" pitchFamily="34" charset="0"/>
                <a:cs typeface="Segoe UI" panose="020B0502040204020203" pitchFamily="34" charset="0"/>
              </a:rPr>
              <a:t>– personal docente</a:t>
            </a:r>
            <a:endParaRPr lang="es-AR">
              <a:latin typeface="Segoe UI" panose="020B0502040204020203" pitchFamily="34" charset="0"/>
              <a:cs typeface="Segoe UI" panose="020B0502040204020203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'12'!$A$8</c:f>
              <c:strCache>
                <c:ptCount val="1"/>
                <c:pt idx="0">
                  <c:v>Remuneraciones - docentes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'12'!$B$7:$I$7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2019*</c:v>
                </c:pt>
                <c:pt idx="7">
                  <c:v>2020 - p</c:v>
                </c:pt>
              </c:strCache>
            </c:strRef>
          </c:cat>
          <c:val>
            <c:numRef>
              <c:f>'12'!$B$8:$I$8</c:f>
              <c:numCache>
                <c:formatCode>_-"$"* #,##0_-;\-"$"* #,##0_-;_-"$"* "-"??_-;_-@_-</c:formatCode>
                <c:ptCount val="8"/>
                <c:pt idx="0">
                  <c:v>39870733893.455269</c:v>
                </c:pt>
                <c:pt idx="1">
                  <c:v>36976349715.236305</c:v>
                </c:pt>
                <c:pt idx="2">
                  <c:v>38188229464.842247</c:v>
                </c:pt>
                <c:pt idx="3">
                  <c:v>38173955939.684952</c:v>
                </c:pt>
                <c:pt idx="4">
                  <c:v>37784460560.874931</c:v>
                </c:pt>
                <c:pt idx="5">
                  <c:v>35701255054.459869</c:v>
                </c:pt>
                <c:pt idx="6">
                  <c:v>34640835619.04129</c:v>
                </c:pt>
                <c:pt idx="7">
                  <c:v>30702503958.071281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28402688"/>
        <c:axId val="157301504"/>
      </c:barChart>
      <c:catAx>
        <c:axId val="22840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s-AR"/>
          </a:p>
        </c:txPr>
        <c:crossAx val="157301504"/>
        <c:crosses val="autoZero"/>
        <c:auto val="1"/>
        <c:lblAlgn val="ctr"/>
        <c:lblOffset val="100"/>
        <c:noMultiLvlLbl val="0"/>
      </c:catAx>
      <c:valAx>
        <c:axId val="1573015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_-&quot;$&quot;* #,##0_-;\-&quot;$&quot;* #,##0_-;_-&quot;$&quot;* &quot;-&quot;??_-;_-@_-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s-AR"/>
          </a:p>
        </c:txPr>
        <c:crossAx val="228402688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s-AR"/>
                    <a:t>Millones de pesos</a:t>
                  </a:r>
                  <a:r>
                    <a:rPr lang="es-AR" baseline="0"/>
                    <a:t> de 2019</a:t>
                  </a:r>
                  <a:endParaRPr lang="es-AR"/>
                </a:p>
              </c:rich>
            </c:tx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599678835814675E-2"/>
          <c:y val="4.412228613198331E-2"/>
          <c:w val="0.90440032116418534"/>
          <c:h val="0.9352873136730911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tx2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s-A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'13'!$A$3:$A$11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'13'!$G$3:$G$11</c:f>
              <c:numCache>
                <c:formatCode>#,##0</c:formatCode>
                <c:ptCount val="9"/>
                <c:pt idx="0">
                  <c:v>74198</c:v>
                </c:pt>
                <c:pt idx="1">
                  <c:v>78621</c:v>
                </c:pt>
                <c:pt idx="2">
                  <c:v>84822</c:v>
                </c:pt>
                <c:pt idx="3">
                  <c:v>85629</c:v>
                </c:pt>
                <c:pt idx="4">
                  <c:v>88512</c:v>
                </c:pt>
                <c:pt idx="5" formatCode="General">
                  <c:v>91525</c:v>
                </c:pt>
                <c:pt idx="6">
                  <c:v>93012</c:v>
                </c:pt>
                <c:pt idx="7">
                  <c:v>95395</c:v>
                </c:pt>
                <c:pt idx="8">
                  <c:v>98659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28701696"/>
        <c:axId val="157348928"/>
      </c:barChart>
      <c:catAx>
        <c:axId val="228701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s-AR"/>
          </a:p>
        </c:txPr>
        <c:crossAx val="157348928"/>
        <c:crosses val="autoZero"/>
        <c:auto val="1"/>
        <c:lblAlgn val="ctr"/>
        <c:lblOffset val="100"/>
        <c:noMultiLvlLbl val="0"/>
      </c:catAx>
      <c:valAx>
        <c:axId val="157348928"/>
        <c:scaling>
          <c:orientation val="minMax"/>
          <c:max val="100000"/>
        </c:scaling>
        <c:delete val="1"/>
        <c:axPos val="b"/>
        <c:numFmt formatCode="#,##0" sourceLinked="1"/>
        <c:majorTickMark val="out"/>
        <c:minorTickMark val="none"/>
        <c:tickLblPos val="nextTo"/>
        <c:crossAx val="228701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/>
              <a:t>Salario promedio por </a:t>
            </a:r>
            <a:r>
              <a:rPr lang="es-AR" smtClean="0"/>
              <a:t>docente (masa</a:t>
            </a:r>
            <a:r>
              <a:rPr lang="es-AR" baseline="0" smtClean="0"/>
              <a:t> salarial / planta docente)</a:t>
            </a:r>
            <a:endParaRPr lang="es-AR"/>
          </a:p>
          <a:p>
            <a:pPr>
              <a:defRPr/>
            </a:pPr>
            <a:r>
              <a:rPr lang="es-AR" sz="1400" b="0" i="1"/>
              <a:t>(en pesos</a:t>
            </a:r>
            <a:r>
              <a:rPr lang="es-AR" sz="1400" b="0" i="1" baseline="0"/>
              <a:t> de 2019)</a:t>
            </a:r>
            <a:endParaRPr lang="es-AR" sz="1400" b="0" i="1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'6'!$A$10</c:f>
              <c:strCache>
                <c:ptCount val="1"/>
                <c:pt idx="0">
                  <c:v>Educación</c:v>
                </c:pt>
              </c:strCache>
            </c:strRef>
          </c:tx>
          <c:spPr>
            <a:ln w="34925"/>
          </c:spPr>
          <c:marker>
            <c:symbol val="circle"/>
            <c:size val="9"/>
            <c:spPr>
              <a:solidFill>
                <a:schemeClr val="bg1"/>
              </a:solidFill>
              <a:ln w="22225"/>
            </c:spPr>
          </c:marker>
          <c:dLbls>
            <c:numFmt formatCode="&quot;$&quot;#,##0" sourceLinked="0"/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'14'!$A$2:$A$9</c:f>
              <c:strCach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2019*</c:v>
                </c:pt>
                <c:pt idx="7">
                  <c:v>2020 - p</c:v>
                </c:pt>
              </c:strCache>
            </c:strRef>
          </c:cat>
          <c:val>
            <c:numRef>
              <c:f>'14'!$B$2:$B$9</c:f>
              <c:numCache>
                <c:formatCode>_("$"* #,##0.00_);_("$"* \(#,##0.00\);_("$"* "-"??_);_(@_)</c:formatCode>
                <c:ptCount val="8"/>
                <c:pt idx="0">
                  <c:v>39021.451564889074</c:v>
                </c:pt>
                <c:pt idx="1">
                  <c:v>33533.151638663679</c:v>
                </c:pt>
                <c:pt idx="2">
                  <c:v>34305.62207523355</c:v>
                </c:pt>
                <c:pt idx="3">
                  <c:v>33181.422646225605</c:v>
                </c:pt>
                <c:pt idx="4">
                  <c:v>31761.694152170166</c:v>
                </c:pt>
                <c:pt idx="5">
                  <c:v>29533.629283496623</c:v>
                </c:pt>
                <c:pt idx="6">
                  <c:v>27933.116651849428</c:v>
                </c:pt>
                <c:pt idx="7">
                  <c:v>24757.38847631208</c:v>
                </c:pt>
              </c:numCache>
            </c:numRef>
          </c:val>
          <c:smooth val="1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5045760"/>
        <c:axId val="170065216"/>
      </c:lineChart>
      <c:catAx>
        <c:axId val="24504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s-AR"/>
          </a:p>
        </c:txPr>
        <c:crossAx val="170065216"/>
        <c:crosses val="autoZero"/>
        <c:auto val="1"/>
        <c:lblAlgn val="ctr"/>
        <c:lblOffset val="100"/>
        <c:noMultiLvlLbl val="0"/>
      </c:catAx>
      <c:valAx>
        <c:axId val="170065216"/>
        <c:scaling>
          <c:orientation val="minMax"/>
        </c:scaling>
        <c:delete val="1"/>
        <c:axPos val="l"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245045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 smtClean="0"/>
              <a:t>Masa salarial por Programa </a:t>
            </a:r>
            <a:br>
              <a:rPr lang="es-AR" smtClean="0"/>
            </a:br>
            <a:r>
              <a:rPr lang="es-AR" sz="1200" b="0" i="1" smtClean="0"/>
              <a:t>(precios de 2019)</a:t>
            </a:r>
            <a:endParaRPr lang="es-AR" sz="1200" b="0" i="1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8631467273837884E-2"/>
          <c:y val="0.12659952408302502"/>
          <c:w val="0.77410138787697069"/>
          <c:h val="0.785268008735724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'15'!$A$18</c:f>
              <c:strCache>
                <c:ptCount val="1"/>
                <c:pt idx="0">
                  <c:v>Inicial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.10699322149576138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sz="1200" b="1"/>
                      <a:t>Inicial  -30,2%</a:t>
                    </a:r>
                    <a:endParaRPr lang="en-US" b="1"/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200"/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'15'!$D$17:$I$17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'15'!$D$18:$I$18</c:f>
              <c:numCache>
                <c:formatCode>_-"$"* #,##0_-;\-"$"* #,##0_-;_-"$"* "-"??_-;_-@_-</c:formatCode>
                <c:ptCount val="6"/>
                <c:pt idx="0">
                  <c:v>6147.3258320813693</c:v>
                </c:pt>
                <c:pt idx="1">
                  <c:v>5549.7337791123255</c:v>
                </c:pt>
                <c:pt idx="2">
                  <c:v>5333.3936949252329</c:v>
                </c:pt>
                <c:pt idx="3">
                  <c:v>5099.6983166552036</c:v>
                </c:pt>
                <c:pt idx="4">
                  <c:v>4727.0809861245525</c:v>
                </c:pt>
                <c:pt idx="5">
                  <c:v>4288.9862669461918</c:v>
                </c:pt>
              </c:numCache>
            </c:numRef>
          </c:val>
        </c:ser>
        <c:ser>
          <c:idx val="1"/>
          <c:order val="1"/>
          <c:tx>
            <c:strRef>
              <c:f>'15'!$A$19</c:f>
              <c:strCache>
                <c:ptCount val="1"/>
                <c:pt idx="0">
                  <c:v>Primaria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.11730582115800335"/>
                  <c:y val="-1.055408678617253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Primaria</a:t>
                    </a:r>
                    <a:r>
                      <a:rPr lang="en-US" sz="1200" b="0" baseline="0"/>
                      <a:t> </a:t>
                    </a:r>
                    <a:r>
                      <a:rPr lang="en-US" sz="1200" b="1" baseline="0"/>
                      <a:t>-16,4%</a:t>
                    </a:r>
                    <a:endParaRPr lang="en-US" b="1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200"/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'15'!$D$17:$I$17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'15'!$D$19:$I$19</c:f>
              <c:numCache>
                <c:formatCode>_-"$"* #,##0_-;\-"$"* #,##0_-;_-"$"* "-"??_-;_-@_-</c:formatCode>
                <c:ptCount val="6"/>
                <c:pt idx="0">
                  <c:v>12705.074424644201</c:v>
                </c:pt>
                <c:pt idx="1">
                  <c:v>13405.567822453888</c:v>
                </c:pt>
                <c:pt idx="2">
                  <c:v>13419.817144678938</c:v>
                </c:pt>
                <c:pt idx="3">
                  <c:v>12673.036881780752</c:v>
                </c:pt>
                <c:pt idx="4">
                  <c:v>12371.799859381774</c:v>
                </c:pt>
                <c:pt idx="5">
                  <c:v>10627.216740740741</c:v>
                </c:pt>
              </c:numCache>
            </c:numRef>
          </c:val>
        </c:ser>
        <c:ser>
          <c:idx val="2"/>
          <c:order val="2"/>
          <c:tx>
            <c:strRef>
              <c:f>'15'!$A$20</c:f>
              <c:strCache>
                <c:ptCount val="1"/>
                <c:pt idx="0">
                  <c:v>Media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.11214952132688241"/>
                  <c:y val="-3.5180289287241153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Media  -25%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200" b="1"/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'15'!$D$17:$I$17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'15'!$D$20:$I$20</c:f>
              <c:numCache>
                <c:formatCode>_-"$"* #,##0_-;\-"$"* #,##0_-;_-"$"* "-"??_-;_-@_-</c:formatCode>
                <c:ptCount val="6"/>
                <c:pt idx="0">
                  <c:v>6418.7991690603922</c:v>
                </c:pt>
                <c:pt idx="1">
                  <c:v>6413.9045473455044</c:v>
                </c:pt>
                <c:pt idx="2">
                  <c:v>6377.814803580347</c:v>
                </c:pt>
                <c:pt idx="3">
                  <c:v>5465.0532477397564</c:v>
                </c:pt>
                <c:pt idx="4">
                  <c:v>5560.6692497916574</c:v>
                </c:pt>
                <c:pt idx="5">
                  <c:v>4814.0156065688334</c:v>
                </c:pt>
              </c:numCache>
            </c:numRef>
          </c:val>
        </c:ser>
        <c:ser>
          <c:idx val="3"/>
          <c:order val="3"/>
          <c:tx>
            <c:strRef>
              <c:f>'15'!$A$21</c:f>
              <c:strCache>
                <c:ptCount val="1"/>
                <c:pt idx="0">
                  <c:v>Técnica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.1121495213268824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Técnica  -17,4%</a:t>
                    </a:r>
                    <a:endParaRPr lang="en-US" b="1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200"/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'15'!$D$17:$I$17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'15'!$D$21:$I$21</c:f>
              <c:numCache>
                <c:formatCode>_-"$"* #,##0_-;\-"$"* #,##0_-;_-"$"* "-"??_-;_-@_-</c:formatCode>
                <c:ptCount val="6"/>
                <c:pt idx="0">
                  <c:v>4725.8408270811242</c:v>
                </c:pt>
                <c:pt idx="1">
                  <c:v>4611.3156800103443</c:v>
                </c:pt>
                <c:pt idx="2">
                  <c:v>4644.5337485192376</c:v>
                </c:pt>
                <c:pt idx="3">
                  <c:v>4539.7208748527883</c:v>
                </c:pt>
                <c:pt idx="4">
                  <c:v>4059.2721240424835</c:v>
                </c:pt>
                <c:pt idx="5">
                  <c:v>3901.7085290006989</c:v>
                </c:pt>
              </c:numCache>
            </c:numRef>
          </c:val>
        </c:ser>
        <c:ser>
          <c:idx val="4"/>
          <c:order val="4"/>
          <c:tx>
            <c:strRef>
              <c:f>'15'!$A$22</c:f>
              <c:strCache>
                <c:ptCount val="1"/>
                <c:pt idx="0">
                  <c:v>Especial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.10957137141132189"/>
                  <c:y val="7.0360578574483598E-3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sz="1200" b="1"/>
                      <a:t>Especial  -9,1%</a:t>
                    </a:r>
                    <a:endParaRPr lang="en-US" b="1"/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200"/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'15'!$D$17:$I$17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'15'!$D$22:$I$22</c:f>
              <c:numCache>
                <c:formatCode>_-"$"* #,##0_-;\-"$"* #,##0_-;_-"$"* "-"??_-;_-@_-</c:formatCode>
                <c:ptCount val="6"/>
                <c:pt idx="0">
                  <c:v>2311.1314088519234</c:v>
                </c:pt>
                <c:pt idx="1">
                  <c:v>2319.668128343279</c:v>
                </c:pt>
                <c:pt idx="2">
                  <c:v>2289.9308311515183</c:v>
                </c:pt>
                <c:pt idx="3">
                  <c:v>2455.5168113067102</c:v>
                </c:pt>
                <c:pt idx="4">
                  <c:v>2447.1236837639758</c:v>
                </c:pt>
                <c:pt idx="5">
                  <c:v>2101.1855681341722</c:v>
                </c:pt>
              </c:numCache>
            </c:numRef>
          </c:val>
        </c:ser>
        <c:ser>
          <c:idx val="5"/>
          <c:order val="5"/>
          <c:tx>
            <c:strRef>
              <c:f>'15'!$A$23</c:f>
              <c:strCache>
                <c:ptCount val="1"/>
                <c:pt idx="0">
                  <c:v>Artística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.11086044636910215"/>
                  <c:y val="-3.5180289287241799E-3"/>
                </c:manualLayout>
              </c:layout>
              <c:tx>
                <c:rich>
                  <a:bodyPr/>
                  <a:lstStyle/>
                  <a:p>
                    <a:r>
                      <a:rPr lang="en-US" sz="1050" b="1"/>
                      <a:t>Artística  -28,5%</a:t>
                    </a:r>
                    <a:endParaRPr lang="en-US" b="1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050"/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'15'!$D$17:$I$17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'15'!$D$23:$I$23</c:f>
              <c:numCache>
                <c:formatCode>_-"$"* #,##0_-;\-"$"* #,##0_-;_-"$"* "-"??_-;_-@_-</c:formatCode>
                <c:ptCount val="6"/>
                <c:pt idx="0">
                  <c:v>1346.6669658327701</c:v>
                </c:pt>
                <c:pt idx="1">
                  <c:v>1353.1667174358031</c:v>
                </c:pt>
                <c:pt idx="2">
                  <c:v>1371.4332349181432</c:v>
                </c:pt>
                <c:pt idx="3">
                  <c:v>1149.7542310518356</c:v>
                </c:pt>
                <c:pt idx="4">
                  <c:v>1143.0292183577499</c:v>
                </c:pt>
                <c:pt idx="5">
                  <c:v>962.39561146051722</c:v>
                </c:pt>
              </c:numCache>
            </c:numRef>
          </c:val>
        </c:ser>
        <c:ser>
          <c:idx val="6"/>
          <c:order val="6"/>
          <c:tx>
            <c:strRef>
              <c:f>'15'!$A$24</c:f>
              <c:strCache>
                <c:ptCount val="1"/>
                <c:pt idx="0">
                  <c:v>Adultos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.11214952132688241"/>
                  <c:y val="-1.0554086786172539E-2"/>
                </c:manualLayout>
              </c:layout>
              <c:tx>
                <c:rich>
                  <a:bodyPr/>
                  <a:lstStyle/>
                  <a:p>
                    <a:r>
                      <a:rPr lang="en-US" sz="1050" b="1"/>
                      <a:t>Adultos  +4,9%</a:t>
                    </a:r>
                    <a:endParaRPr lang="en-US" b="1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050"/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'15'!$D$17:$I$17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'15'!$D$24:$I$24</c:f>
              <c:numCache>
                <c:formatCode>_-"$"* #,##0_-;\-"$"* #,##0_-;_-"$"* "-"??_-;_-@_-</c:formatCode>
                <c:ptCount val="6"/>
                <c:pt idx="0">
                  <c:v>1064.6826227377333</c:v>
                </c:pt>
                <c:pt idx="1">
                  <c:v>1114.2092875452063</c:v>
                </c:pt>
                <c:pt idx="2">
                  <c:v>846.04831007563064</c:v>
                </c:pt>
                <c:pt idx="3">
                  <c:v>1328.4023602634406</c:v>
                </c:pt>
                <c:pt idx="4">
                  <c:v>1226.5888582332914</c:v>
                </c:pt>
                <c:pt idx="5">
                  <c:v>1116.4520328441649</c:v>
                </c:pt>
              </c:numCache>
            </c:numRef>
          </c:val>
        </c:ser>
        <c:ser>
          <c:idx val="7"/>
          <c:order val="7"/>
          <c:tx>
            <c:strRef>
              <c:f>'15'!$A$25</c:f>
              <c:strCache>
                <c:ptCount val="1"/>
                <c:pt idx="0">
                  <c:v>Superior Gestión Estatal</c:v>
                </c:pt>
              </c:strCache>
            </c:strRef>
          </c:tx>
          <c:invertIfNegative val="0"/>
          <c:cat>
            <c:numRef>
              <c:f>'15'!$D$17:$I$17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'15'!$D$25:$I$25</c:f>
              <c:numCache>
                <c:formatCode>_-"$"* #,##0_-;\-"$"* #,##0_-;_-"$"* "-"??_-;_-@_-</c:formatCode>
                <c:ptCount val="6"/>
                <c:pt idx="0">
                  <c:v>0</c:v>
                </c:pt>
                <c:pt idx="1">
                  <c:v>6.4471167304169974</c:v>
                </c:pt>
                <c:pt idx="2">
                  <c:v>6.3971837309224773</c:v>
                </c:pt>
                <c:pt idx="3">
                  <c:v>9.5099954557650008</c:v>
                </c:pt>
                <c:pt idx="4">
                  <c:v>18.933796119370395</c:v>
                </c:pt>
                <c:pt idx="5">
                  <c:v>19.33521593291405</c:v>
                </c:pt>
              </c:numCache>
            </c:numRef>
          </c:val>
        </c:ser>
        <c:ser>
          <c:idx val="8"/>
          <c:order val="8"/>
          <c:tx>
            <c:strRef>
              <c:f>'15'!$A$26</c:f>
              <c:strCache>
                <c:ptCount val="1"/>
                <c:pt idx="0">
                  <c:v>Formación Docente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.13277472065136653"/>
                  <c:y val="-7.0360578574483277E-3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Formación Docente  -9,5%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 </c:separator>
          </c:dLbls>
          <c:cat>
            <c:numRef>
              <c:f>'15'!$D$17:$I$17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'15'!$D$26:$I$26</c:f>
              <c:numCache>
                <c:formatCode>_-"$"* #,##0_-;\-"$"* #,##0_-;_-"$"* "-"??_-;_-@_-</c:formatCode>
                <c:ptCount val="6"/>
                <c:pt idx="0">
                  <c:v>2680.8033257406246</c:v>
                </c:pt>
                <c:pt idx="1">
                  <c:v>2623.1836089115463</c:v>
                </c:pt>
                <c:pt idx="2">
                  <c:v>2615.4845924297265</c:v>
                </c:pt>
                <c:pt idx="3">
                  <c:v>2923.8565184702275</c:v>
                </c:pt>
                <c:pt idx="4">
                  <c:v>2585.7363674463668</c:v>
                </c:pt>
                <c:pt idx="5">
                  <c:v>2427.3747379454926</c:v>
                </c:pt>
              </c:numCache>
            </c:numRef>
          </c:val>
        </c:ser>
        <c:ser>
          <c:idx val="9"/>
          <c:order val="9"/>
          <c:tx>
            <c:strRef>
              <c:f>'15'!$A$27</c:f>
              <c:strCache>
                <c:ptCount val="1"/>
                <c:pt idx="0">
                  <c:v>Formación Técnico Superior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.12761842082024549"/>
                  <c:y val="-2.4626202501069259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/>
                      <a:t>Formación Técnico Superior  -22,8%</a:t>
                    </a:r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'15'!$D$17:$I$17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'15'!$D$27:$I$27</c:f>
              <c:numCache>
                <c:formatCode>_-"$"* #,##0_-;\-"$"* #,##0_-;_-"$"* "-"??_-;_-@_-</c:formatCode>
                <c:ptCount val="6"/>
                <c:pt idx="0">
                  <c:v>575.02412995752331</c:v>
                </c:pt>
                <c:pt idx="1">
                  <c:v>621.77402099454287</c:v>
                </c:pt>
                <c:pt idx="2">
                  <c:v>708.11243701677552</c:v>
                </c:pt>
                <c:pt idx="3">
                  <c:v>0</c:v>
                </c:pt>
                <c:pt idx="4">
                  <c:v>500.60147578007053</c:v>
                </c:pt>
                <c:pt idx="5">
                  <c:v>443.83364849755418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45636096"/>
        <c:axId val="209537280"/>
      </c:barChart>
      <c:catAx>
        <c:axId val="24563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9537280"/>
        <c:crosses val="autoZero"/>
        <c:auto val="1"/>
        <c:lblAlgn val="ctr"/>
        <c:lblOffset val="100"/>
        <c:noMultiLvlLbl val="0"/>
      </c:catAx>
      <c:valAx>
        <c:axId val="209537280"/>
        <c:scaling>
          <c:orientation val="minMax"/>
        </c:scaling>
        <c:delete val="0"/>
        <c:axPos val="l"/>
        <c:majorGridlines/>
        <c:numFmt formatCode="_-&quot;$&quot;* #,##0_-;\-&quot;$&quot;* #,##0_-;_-&quot;$&quot;* &quot;-&quot;??_-;_-@_-" sourceLinked="1"/>
        <c:majorTickMark val="none"/>
        <c:minorTickMark val="none"/>
        <c:tickLblPos val="nextTo"/>
        <c:crossAx val="245636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78799044519325"/>
          <c:y val="0.13074436631891537"/>
          <c:w val="0.5932281327244574"/>
          <c:h val="0.62751228753480914"/>
        </c:manualLayout>
      </c:layout>
      <c:pieChart>
        <c:varyColors val="1"/>
        <c:ser>
          <c:idx val="0"/>
          <c:order val="0"/>
          <c:tx>
            <c:strRef>
              <c:f>'16'!$B$1</c:f>
              <c:strCache>
                <c:ptCount val="1"/>
                <c:pt idx="0">
                  <c:v>millones de pesos</c:v>
                </c:pt>
              </c:strCache>
            </c:strRef>
          </c:tx>
          <c:dLbls>
            <c:dLbl>
              <c:idx val="0"/>
              <c:layout>
                <c:manualLayout>
                  <c:x val="-0.25361198630162202"/>
                  <c:y val="2.7348602680510245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212122906674386"/>
                  <c:y val="-0.22648212299824841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9045282559757211E-2"/>
                  <c:y val="0.107391305651116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5189244721392445E-2"/>
                  <c:y val="3.78826771488322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1343113836257937E-2"/>
                  <c:y val="1.93239282941534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7.0757352946732938E-2"/>
                  <c:y val="-4.40648633957860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8.8999446842885993E-2"/>
                  <c:y val="-3.57118376996256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1460089185249446"/>
                  <c:y val="-2.30750861051687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'16'!$D$3:$D$10</c:f>
              <c:strCache>
                <c:ptCount val="8"/>
                <c:pt idx="0">
                  <c:v>DG Educación Gestión Estatal</c:v>
                </c:pt>
                <c:pt idx="1">
                  <c:v>DG Educación Gestión Privada</c:v>
                </c:pt>
                <c:pt idx="2">
                  <c:v>DG Servicios a las Escuelas</c:v>
                </c:pt>
                <c:pt idx="3">
                  <c:v>DG Educación Superior</c:v>
                </c:pt>
                <c:pt idx="4">
                  <c:v>DG Mantenimiento Escolar</c:v>
                </c:pt>
                <c:pt idx="5">
                  <c:v>SS Coordinación Pedagógica y  Equidad Educativa</c:v>
                </c:pt>
                <c:pt idx="6">
                  <c:v>DG Infraestructura Escolar</c:v>
                </c:pt>
                <c:pt idx="7">
                  <c:v>Otros</c:v>
                </c:pt>
              </c:strCache>
            </c:strRef>
          </c:cat>
          <c:val>
            <c:numRef>
              <c:f>'16'!$E$3:$E$10</c:f>
              <c:numCache>
                <c:formatCode>General</c:formatCode>
                <c:ptCount val="8"/>
                <c:pt idx="0">
                  <c:v>39456.233694000002</c:v>
                </c:pt>
                <c:pt idx="1">
                  <c:v>14105.436281</c:v>
                </c:pt>
                <c:pt idx="2">
                  <c:v>5847.5506439999999</c:v>
                </c:pt>
                <c:pt idx="3">
                  <c:v>4957.6142950000003</c:v>
                </c:pt>
                <c:pt idx="4">
                  <c:v>3664.8820900000001</c:v>
                </c:pt>
                <c:pt idx="5">
                  <c:v>3521.2085740000002</c:v>
                </c:pt>
                <c:pt idx="6">
                  <c:v>3052.7590530000002</c:v>
                </c:pt>
                <c:pt idx="7" formatCode="_-&quot;$&quot;* #,##0_-;\-&quot;$&quot;* #,##0_-;_-&quot;$&quot;* &quot;-&quot;??_-;_-@_-">
                  <c:v>8862.1049810000004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'17'!$A$19</c:f>
              <c:strCache>
                <c:ptCount val="1"/>
                <c:pt idx="0">
                  <c:v>Primario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Ref>
              <c:f>'17'!$B$18:$C$18</c:f>
              <c:strCache>
                <c:ptCount val="2"/>
                <c:pt idx="0">
                  <c:v>Matrícula 2018</c:v>
                </c:pt>
                <c:pt idx="1">
                  <c:v>Presupuesto 2020*</c:v>
                </c:pt>
              </c:strCache>
            </c:strRef>
          </c:cat>
          <c:val>
            <c:numRef>
              <c:f>'17'!$B$19:$C$19</c:f>
              <c:numCache>
                <c:formatCode>#,##0</c:formatCode>
                <c:ptCount val="2"/>
                <c:pt idx="0">
                  <c:v>148541</c:v>
                </c:pt>
                <c:pt idx="1">
                  <c:v>196022</c:v>
                </c:pt>
              </c:numCache>
            </c:numRef>
          </c:val>
        </c:ser>
        <c:ser>
          <c:idx val="1"/>
          <c:order val="1"/>
          <c:tx>
            <c:strRef>
              <c:f>'17'!$A$20</c:f>
              <c:strCache>
                <c:ptCount val="1"/>
                <c:pt idx="0">
                  <c:v>Media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Ref>
              <c:f>'17'!$B$18:$C$18</c:f>
              <c:strCache>
                <c:ptCount val="2"/>
                <c:pt idx="0">
                  <c:v>Matrícula 2018</c:v>
                </c:pt>
                <c:pt idx="1">
                  <c:v>Presupuesto 2020*</c:v>
                </c:pt>
              </c:strCache>
            </c:strRef>
          </c:cat>
          <c:val>
            <c:numRef>
              <c:f>'17'!$B$20:$C$20</c:f>
              <c:numCache>
                <c:formatCode>#,##0</c:formatCode>
                <c:ptCount val="2"/>
                <c:pt idx="0">
                  <c:v>97126</c:v>
                </c:pt>
                <c:pt idx="1">
                  <c:v>54720</c:v>
                </c:pt>
              </c:numCache>
            </c:numRef>
          </c:val>
        </c:ser>
        <c:ser>
          <c:idx val="2"/>
          <c:order val="2"/>
          <c:tx>
            <c:strRef>
              <c:f>'17'!$A$21</c:f>
              <c:strCache>
                <c:ptCount val="1"/>
                <c:pt idx="0">
                  <c:v>Inicial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Ref>
              <c:f>'17'!$B$18:$C$18</c:f>
              <c:strCache>
                <c:ptCount val="2"/>
                <c:pt idx="0">
                  <c:v>Matrícula 2018</c:v>
                </c:pt>
                <c:pt idx="1">
                  <c:v>Presupuesto 2020*</c:v>
                </c:pt>
              </c:strCache>
            </c:strRef>
          </c:cat>
          <c:val>
            <c:numRef>
              <c:f>'17'!$B$21:$C$21</c:f>
              <c:numCache>
                <c:formatCode>#,##0</c:formatCode>
                <c:ptCount val="2"/>
                <c:pt idx="0">
                  <c:v>55730</c:v>
                </c:pt>
                <c:pt idx="1">
                  <c:v>54255</c:v>
                </c:pt>
              </c:numCache>
            </c:numRef>
          </c:val>
        </c:ser>
        <c:ser>
          <c:idx val="3"/>
          <c:order val="3"/>
          <c:tx>
            <c:strRef>
              <c:f>'17'!$A$22</c:f>
              <c:strCache>
                <c:ptCount val="1"/>
                <c:pt idx="0">
                  <c:v>Adultos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Ref>
              <c:f>'17'!$B$18:$C$18</c:f>
              <c:strCache>
                <c:ptCount val="2"/>
                <c:pt idx="0">
                  <c:v>Matrícula 2018</c:v>
                </c:pt>
                <c:pt idx="1">
                  <c:v>Presupuesto 2020*</c:v>
                </c:pt>
              </c:strCache>
            </c:strRef>
          </c:cat>
          <c:val>
            <c:numRef>
              <c:f>'17'!$B$22:$C$22</c:f>
              <c:numCache>
                <c:formatCode>#,##0</c:formatCode>
                <c:ptCount val="2"/>
                <c:pt idx="0">
                  <c:v>36943</c:v>
                </c:pt>
                <c:pt idx="1">
                  <c:v>47553</c:v>
                </c:pt>
              </c:numCache>
            </c:numRef>
          </c:val>
        </c:ser>
        <c:ser>
          <c:idx val="4"/>
          <c:order val="4"/>
          <c:tx>
            <c:strRef>
              <c:f>'17'!$A$23</c:f>
              <c:strCache>
                <c:ptCount val="1"/>
                <c:pt idx="0">
                  <c:v>Especial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750927898976725E-3"/>
                  <c:y val="-3.7319033531704321E-2"/>
                </c:manualLayout>
              </c:layout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Ref>
              <c:f>'17'!$B$18:$C$18</c:f>
              <c:strCache>
                <c:ptCount val="2"/>
                <c:pt idx="0">
                  <c:v>Matrícula 2018</c:v>
                </c:pt>
                <c:pt idx="1">
                  <c:v>Presupuesto 2020*</c:v>
                </c:pt>
              </c:strCache>
            </c:strRef>
          </c:cat>
          <c:val>
            <c:numRef>
              <c:f>'17'!$B$23:$C$23</c:f>
              <c:numCache>
                <c:formatCode>#,##0</c:formatCode>
                <c:ptCount val="2"/>
                <c:pt idx="0">
                  <c:v>2965</c:v>
                </c:pt>
                <c:pt idx="1">
                  <c:v>21476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65850880"/>
        <c:axId val="209615616"/>
      </c:barChart>
      <c:catAx>
        <c:axId val="2658508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AR"/>
          </a:p>
        </c:txPr>
        <c:crossAx val="209615616"/>
        <c:crosses val="autoZero"/>
        <c:auto val="1"/>
        <c:lblAlgn val="ctr"/>
        <c:lblOffset val="100"/>
        <c:noMultiLvlLbl val="0"/>
      </c:catAx>
      <c:valAx>
        <c:axId val="20961561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5850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'18'!$A$19</c:f>
              <c:strCache>
                <c:ptCount val="1"/>
                <c:pt idx="0">
                  <c:v>Primario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Ref>
              <c:f>'18'!$B$18:$C$18</c:f>
              <c:strCache>
                <c:ptCount val="2"/>
                <c:pt idx="0">
                  <c:v>Matrícula 2018</c:v>
                </c:pt>
                <c:pt idx="1">
                  <c:v>Presupuesto 2020*</c:v>
                </c:pt>
              </c:strCache>
            </c:strRef>
          </c:cat>
          <c:val>
            <c:numRef>
              <c:f>'18'!$B$19:$C$19</c:f>
              <c:numCache>
                <c:formatCode>General</c:formatCode>
                <c:ptCount val="2"/>
                <c:pt idx="0" formatCode="#,##0">
                  <c:v>138333</c:v>
                </c:pt>
              </c:numCache>
            </c:numRef>
          </c:val>
        </c:ser>
        <c:ser>
          <c:idx val="1"/>
          <c:order val="1"/>
          <c:tx>
            <c:strRef>
              <c:f>'18'!$A$20</c:f>
              <c:strCache>
                <c:ptCount val="1"/>
                <c:pt idx="0">
                  <c:v>Media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Ref>
              <c:f>'18'!$B$18:$C$18</c:f>
              <c:strCache>
                <c:ptCount val="2"/>
                <c:pt idx="0">
                  <c:v>Matrícula 2018</c:v>
                </c:pt>
                <c:pt idx="1">
                  <c:v>Presupuesto 2020*</c:v>
                </c:pt>
              </c:strCache>
            </c:strRef>
          </c:cat>
          <c:val>
            <c:numRef>
              <c:f>'18'!$B$20:$C$20</c:f>
              <c:numCache>
                <c:formatCode>General</c:formatCode>
                <c:ptCount val="2"/>
                <c:pt idx="0" formatCode="#,##0">
                  <c:v>99182</c:v>
                </c:pt>
              </c:numCache>
            </c:numRef>
          </c:val>
        </c:ser>
        <c:ser>
          <c:idx val="2"/>
          <c:order val="2"/>
          <c:tx>
            <c:strRef>
              <c:f>'18'!$A$21</c:f>
              <c:strCache>
                <c:ptCount val="1"/>
                <c:pt idx="0">
                  <c:v>Inicial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Ref>
              <c:f>'18'!$B$18:$C$18</c:f>
              <c:strCache>
                <c:ptCount val="2"/>
                <c:pt idx="0">
                  <c:v>Matrícula 2018</c:v>
                </c:pt>
                <c:pt idx="1">
                  <c:v>Presupuesto 2020*</c:v>
                </c:pt>
              </c:strCache>
            </c:strRef>
          </c:cat>
          <c:val>
            <c:numRef>
              <c:f>'18'!$B$21:$C$21</c:f>
              <c:numCache>
                <c:formatCode>General</c:formatCode>
                <c:ptCount val="2"/>
                <c:pt idx="0" formatCode="#,##0">
                  <c:v>69962</c:v>
                </c:pt>
              </c:numCache>
            </c:numRef>
          </c:val>
        </c:ser>
        <c:ser>
          <c:idx val="3"/>
          <c:order val="3"/>
          <c:tx>
            <c:strRef>
              <c:f>'18'!$A$22</c:f>
              <c:strCache>
                <c:ptCount val="1"/>
                <c:pt idx="0">
                  <c:v>Adultos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Ref>
              <c:f>'18'!$B$18:$C$18</c:f>
              <c:strCache>
                <c:ptCount val="2"/>
                <c:pt idx="0">
                  <c:v>Matrícula 2018</c:v>
                </c:pt>
                <c:pt idx="1">
                  <c:v>Presupuesto 2020*</c:v>
                </c:pt>
              </c:strCache>
            </c:strRef>
          </c:cat>
          <c:val>
            <c:numRef>
              <c:f>'18'!$B$22:$C$22</c:f>
              <c:numCache>
                <c:formatCode>General</c:formatCode>
                <c:ptCount val="2"/>
                <c:pt idx="0" formatCode="#,##0">
                  <c:v>4533</c:v>
                </c:pt>
              </c:numCache>
            </c:numRef>
          </c:val>
        </c:ser>
        <c:ser>
          <c:idx val="4"/>
          <c:order val="4"/>
          <c:tx>
            <c:strRef>
              <c:f>'18'!$A$23</c:f>
              <c:strCache>
                <c:ptCount val="1"/>
                <c:pt idx="0">
                  <c:v>Especial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5226456319668188E-3"/>
                  <c:y val="-4.9197483054815319E-2"/>
                </c:manualLayout>
              </c:layout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Ref>
              <c:f>'18'!$B$18:$C$18</c:f>
              <c:strCache>
                <c:ptCount val="2"/>
                <c:pt idx="0">
                  <c:v>Matrícula 2018</c:v>
                </c:pt>
                <c:pt idx="1">
                  <c:v>Presupuesto 2020*</c:v>
                </c:pt>
              </c:strCache>
            </c:strRef>
          </c:cat>
          <c:val>
            <c:numRef>
              <c:f>'18'!$B$23:$C$23</c:f>
              <c:numCache>
                <c:formatCode>General</c:formatCode>
                <c:ptCount val="2"/>
                <c:pt idx="0" formatCode="#,##0">
                  <c:v>2329</c:v>
                </c:pt>
              </c:numCache>
            </c:numRef>
          </c:val>
        </c:ser>
        <c:ser>
          <c:idx val="5"/>
          <c:order val="5"/>
          <c:tx>
            <c:strRef>
              <c:f>'18'!$A$24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s-A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Ref>
              <c:f>'18'!$B$18:$C$18</c:f>
              <c:strCache>
                <c:ptCount val="2"/>
                <c:pt idx="0">
                  <c:v>Matrícula 2018</c:v>
                </c:pt>
                <c:pt idx="1">
                  <c:v>Presupuesto 2020*</c:v>
                </c:pt>
              </c:strCache>
            </c:strRef>
          </c:cat>
          <c:val>
            <c:numRef>
              <c:f>'18'!$B$24:$C$24</c:f>
              <c:numCache>
                <c:formatCode>#,##0</c:formatCode>
                <c:ptCount val="2"/>
                <c:pt idx="1">
                  <c:v>273144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58231552"/>
        <c:axId val="209618048"/>
      </c:barChart>
      <c:catAx>
        <c:axId val="358231552"/>
        <c:scaling>
          <c:orientation val="minMax"/>
        </c:scaling>
        <c:delete val="0"/>
        <c:axPos val="b"/>
        <c:majorTickMark val="none"/>
        <c:minorTickMark val="none"/>
        <c:tickLblPos val="nextTo"/>
        <c:crossAx val="209618048"/>
        <c:crosses val="autoZero"/>
        <c:auto val="1"/>
        <c:lblAlgn val="ctr"/>
        <c:lblOffset val="100"/>
        <c:noMultiLvlLbl val="0"/>
      </c:catAx>
      <c:valAx>
        <c:axId val="20961804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358231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577777777777776E-2"/>
          <c:y val="6.726457399103139E-2"/>
          <c:w val="0.96895555555555557"/>
          <c:h val="0.771741463931358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'[Datos Presentación UTE Presupuesto 2020.xlsx]2'!$B$1</c:f>
              <c:strCache>
                <c:ptCount val="1"/>
                <c:pt idx="0">
                  <c:v>millones de pesos corrientes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Lbls>
            <c:numFmt formatCode="&quot;$&quot;#,##0" sourceLinked="0"/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'[Datos Presentación UTE Presupuesto 2020.xlsx]2'!$A$2:$A$5</c:f>
              <c:strCache>
                <c:ptCount val="4"/>
                <c:pt idx="0">
                  <c:v>Ejecución 2017</c:v>
                </c:pt>
                <c:pt idx="1">
                  <c:v>Ejecución 2018</c:v>
                </c:pt>
                <c:pt idx="2">
                  <c:v>Cierre estimado 2019</c:v>
                </c:pt>
                <c:pt idx="3">
                  <c:v>Presupuesto 2020</c:v>
                </c:pt>
              </c:strCache>
            </c:strRef>
          </c:cat>
          <c:val>
            <c:numRef>
              <c:f>'[Datos Presentación UTE Presupuesto 2020.xlsx]2'!$B$2:$B$5</c:f>
              <c:numCache>
                <c:formatCode>_("$"* #,##0.00_);_("$"* \(#,##0.00\);_("$"* "-"??_);_(@_)</c:formatCode>
                <c:ptCount val="4"/>
                <c:pt idx="0">
                  <c:v>190410.58</c:v>
                </c:pt>
                <c:pt idx="1">
                  <c:v>252017.58119043024</c:v>
                </c:pt>
                <c:pt idx="2">
                  <c:v>382742.4</c:v>
                </c:pt>
                <c:pt idx="3">
                  <c:v>480832.8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0033280"/>
        <c:axId val="122494272"/>
      </c:barChart>
      <c:catAx>
        <c:axId val="2000332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s-AR"/>
          </a:p>
        </c:txPr>
        <c:crossAx val="122494272"/>
        <c:crosses val="autoZero"/>
        <c:auto val="1"/>
        <c:lblAlgn val="ctr"/>
        <c:lblOffset val="100"/>
        <c:noMultiLvlLbl val="0"/>
      </c:catAx>
      <c:valAx>
        <c:axId val="122494272"/>
        <c:scaling>
          <c:orientation val="minMax"/>
        </c:scaling>
        <c:delete val="1"/>
        <c:axPos val="l"/>
        <c:numFmt formatCode="_(&quot;$&quot;* #,##0_);_(&quot;$&quot;* \(#,##0\);_(&quot;$&quot;* &quot;-&quot;_);_(@_)" sourceLinked="0"/>
        <c:majorTickMark val="out"/>
        <c:minorTickMark val="none"/>
        <c:tickLblPos val="nextTo"/>
        <c:crossAx val="200033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'19'!$G$1:$G$2</c:f>
              <c:strCache>
                <c:ptCount val="1"/>
                <c:pt idx="0">
                  <c:v>2020  $5.590,00 </c:v>
                </c:pt>
              </c:strCache>
            </c:strRef>
          </c:tx>
          <c:invertIfNegative val="0"/>
          <c:dLbls>
            <c:numFmt formatCode="&quot;$&quot;#,##0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s-A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'19'!$F$2:$F$3</c:f>
              <c:strCache>
                <c:ptCount val="2"/>
                <c:pt idx="0">
                  <c:v>2019 cierre</c:v>
                </c:pt>
                <c:pt idx="1">
                  <c:v>2020</c:v>
                </c:pt>
              </c:strCache>
            </c:strRef>
          </c:cat>
          <c:val>
            <c:numRef>
              <c:f>'19'!$G$2:$G$3</c:f>
              <c:numCache>
                <c:formatCode>_("$"* #,##0.00_);_("$"* \(#,##0.00\);_("$"* "-"??_);_(@_)</c:formatCode>
                <c:ptCount val="2"/>
                <c:pt idx="0">
                  <c:v>5589.9984777806458</c:v>
                </c:pt>
                <c:pt idx="1">
                  <c:v>4957.6142950000003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74050304"/>
        <c:axId val="209619776"/>
      </c:barChart>
      <c:catAx>
        <c:axId val="3740503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AR"/>
          </a:p>
        </c:txPr>
        <c:crossAx val="209619776"/>
        <c:crosses val="autoZero"/>
        <c:auto val="1"/>
        <c:lblAlgn val="ctr"/>
        <c:lblOffset val="100"/>
        <c:noMultiLvlLbl val="0"/>
      </c:catAx>
      <c:valAx>
        <c:axId val="209619776"/>
        <c:scaling>
          <c:orientation val="minMax"/>
        </c:scaling>
        <c:delete val="1"/>
        <c:axPos val="l"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374050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84959374700605E-2"/>
          <c:y val="6.0626944228419063E-2"/>
          <c:w val="0.85022354005945833"/>
          <c:h val="0.760376885207199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'20'!$A$2</c:f>
              <c:strCache>
                <c:ptCount val="1"/>
                <c:pt idx="0">
                  <c:v>D.Gral.Infraestructura Escolar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$</a:t>
                    </a:r>
                    <a:r>
                      <a:rPr lang="en-US" smtClean="0"/>
                      <a:t>2.480</a:t>
                    </a:r>
                  </a:p>
                  <a:p>
                    <a:r>
                      <a:rPr lang="en-US" sz="1100" i="1" smtClean="0"/>
                      <a:t>(precios 2020)</a:t>
                    </a:r>
                    <a:endParaRPr lang="en-US" sz="1100" i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&quot;$&quot;#,##0" sourceLinked="0"/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A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'19'!$F$2:$F$3</c:f>
              <c:strCache>
                <c:ptCount val="2"/>
                <c:pt idx="0">
                  <c:v>2019 cierre</c:v>
                </c:pt>
                <c:pt idx="1">
                  <c:v>2020</c:v>
                </c:pt>
              </c:strCache>
            </c:strRef>
          </c:cat>
          <c:val>
            <c:numRef>
              <c:f>'20'!$E$2:$F$2</c:f>
              <c:numCache>
                <c:formatCode>_-"$"* #,##0.0_-;\-"$"* #,##0.0_-;_-"$"* "-"??_-;_-@_-</c:formatCode>
                <c:ptCount val="2"/>
                <c:pt idx="0">
                  <c:v>2480.18152150282</c:v>
                </c:pt>
                <c:pt idx="1">
                  <c:v>3052.7590530000002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75020032"/>
        <c:axId val="209633280"/>
      </c:barChart>
      <c:catAx>
        <c:axId val="3750200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AR"/>
          </a:p>
        </c:txPr>
        <c:crossAx val="209633280"/>
        <c:crosses val="autoZero"/>
        <c:auto val="1"/>
        <c:lblAlgn val="ctr"/>
        <c:lblOffset val="100"/>
        <c:noMultiLvlLbl val="0"/>
      </c:catAx>
      <c:valAx>
        <c:axId val="209633280"/>
        <c:scaling>
          <c:orientation val="minMax"/>
        </c:scaling>
        <c:delete val="1"/>
        <c:axPos val="l"/>
        <c:numFmt formatCode="_-&quot;$&quot;* #,##0.0_-;\-&quot;$&quot;* #,##0.0_-;_-&quot;$&quot;* &quot;-&quot;??_-;_-@_-" sourceLinked="1"/>
        <c:majorTickMark val="out"/>
        <c:minorTickMark val="none"/>
        <c:tickLblPos val="nextTo"/>
        <c:crossAx val="375020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82464776391595"/>
          <c:y val="0.1552947815312638"/>
          <c:w val="0.67635095198540263"/>
          <c:h val="0.76792929143899991"/>
        </c:manualLayout>
      </c:layout>
      <c:pieChart>
        <c:varyColors val="1"/>
        <c:ser>
          <c:idx val="0"/>
          <c:order val="0"/>
          <c:dLbls>
            <c:dLbl>
              <c:idx val="3"/>
              <c:numFmt formatCode="0.0%" sourceLinked="0"/>
              <c:spPr/>
              <c:txPr>
                <a:bodyPr/>
                <a:lstStyle/>
                <a:p>
                  <a:pPr>
                    <a:defRPr sz="1600" b="1"/>
                  </a:pPr>
                  <a:endParaRPr lang="es-A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'21'!$A$7:$A$11</c:f>
              <c:strCache>
                <c:ptCount val="5"/>
                <c:pt idx="0">
                  <c:v>Gastos en personal</c:v>
                </c:pt>
                <c:pt idx="1">
                  <c:v>Bienes de consumo</c:v>
                </c:pt>
                <c:pt idx="2">
                  <c:v>Servicios de mantenimiento y otros</c:v>
                </c:pt>
                <c:pt idx="3">
                  <c:v>Construcciones</c:v>
                </c:pt>
                <c:pt idx="4">
                  <c:v>Maquinaria</c:v>
                </c:pt>
              </c:strCache>
            </c:strRef>
          </c:cat>
          <c:val>
            <c:numRef>
              <c:f>'21'!$D$7:$D$11</c:f>
              <c:numCache>
                <c:formatCode>#,##0</c:formatCode>
                <c:ptCount val="5"/>
                <c:pt idx="0">
                  <c:v>199476395</c:v>
                </c:pt>
                <c:pt idx="1">
                  <c:v>283366819</c:v>
                </c:pt>
                <c:pt idx="2">
                  <c:v>511696160</c:v>
                </c:pt>
                <c:pt idx="3">
                  <c:v>2662983509</c:v>
                </c:pt>
                <c:pt idx="4">
                  <c:v>9368533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Hoja2!$A$16:$A$17</c:f>
              <c:strCache>
                <c:ptCount val="2"/>
                <c:pt idx="0">
                  <c:v>Asistencia Alimentaria Y Accion Comunitaria</c:v>
                </c:pt>
                <c:pt idx="1">
                  <c:v>Subsidio A Cooperadoras Escolares</c:v>
                </c:pt>
              </c:strCache>
            </c:strRef>
          </c:cat>
          <c:val>
            <c:numRef>
              <c:f>Hoja2!$B$16:$B$17</c:f>
            </c:numRef>
          </c:val>
        </c:ser>
        <c:ser>
          <c:idx val="1"/>
          <c:order val="1"/>
          <c:invertIfNegative val="0"/>
          <c:cat>
            <c:strRef>
              <c:f>Hoja2!$A$16:$A$17</c:f>
              <c:strCache>
                <c:ptCount val="2"/>
                <c:pt idx="0">
                  <c:v>Asistencia Alimentaria Y Accion Comunitaria</c:v>
                </c:pt>
                <c:pt idx="1">
                  <c:v>Subsidio A Cooperadoras Escolares</c:v>
                </c:pt>
              </c:strCache>
            </c:strRef>
          </c:cat>
          <c:val>
            <c:numRef>
              <c:f>Hoja2!$C$16:$C$17</c:f>
            </c:numRef>
          </c:val>
        </c:ser>
        <c:ser>
          <c:idx val="2"/>
          <c:order val="2"/>
          <c:invertIfNegative val="0"/>
          <c:cat>
            <c:strRef>
              <c:f>Hoja2!$A$16:$A$17</c:f>
              <c:strCache>
                <c:ptCount val="2"/>
                <c:pt idx="0">
                  <c:v>Asistencia Alimentaria Y Accion Comunitaria</c:v>
                </c:pt>
                <c:pt idx="1">
                  <c:v>Subsidio A Cooperadoras Escolares</c:v>
                </c:pt>
              </c:strCache>
            </c:strRef>
          </c:cat>
          <c:val>
            <c:numRef>
              <c:f>Hoja2!$D$16:$D$17</c:f>
            </c:numRef>
          </c:val>
        </c:ser>
        <c:ser>
          <c:idx val="3"/>
          <c:order val="3"/>
          <c:tx>
            <c:strRef>
              <c:f>Hoja2!$E$1</c:f>
              <c:strCache>
                <c:ptCount val="1"/>
                <c:pt idx="0">
                  <c:v>ESTIMADO CIERRE 2019</c:v>
                </c:pt>
              </c:strCache>
            </c:strRef>
          </c:tx>
          <c:invertIfNegative val="0"/>
          <c:cat>
            <c:strRef>
              <c:f>Hoja2!$A$16:$A$17</c:f>
              <c:strCache>
                <c:ptCount val="2"/>
                <c:pt idx="0">
                  <c:v>Asistencia Alimentaria Y Accion Comunitaria</c:v>
                </c:pt>
                <c:pt idx="1">
                  <c:v>Subsidio A Cooperadoras Escolares</c:v>
                </c:pt>
              </c:strCache>
            </c:strRef>
          </c:cat>
          <c:val>
            <c:numRef>
              <c:f>Hoja2!$E$16:$E$17</c:f>
              <c:numCache>
                <c:formatCode>#,##0.00</c:formatCode>
                <c:ptCount val="2"/>
                <c:pt idx="0">
                  <c:v>4760136229.9316015</c:v>
                </c:pt>
                <c:pt idx="1">
                  <c:v>176935538.10955659</c:v>
                </c:pt>
              </c:numCache>
            </c:numRef>
          </c:val>
        </c:ser>
        <c:ser>
          <c:idx val="4"/>
          <c:order val="4"/>
          <c:tx>
            <c:strRef>
              <c:f>Hoja2!$F$1</c:f>
              <c:strCache>
                <c:ptCount val="1"/>
                <c:pt idx="0">
                  <c:v>PRESUPUESTO 2020</c:v>
                </c:pt>
              </c:strCache>
            </c:strRef>
          </c:tx>
          <c:invertIfNegative val="0"/>
          <c:cat>
            <c:strRef>
              <c:f>Hoja2!$A$16:$A$17</c:f>
              <c:strCache>
                <c:ptCount val="2"/>
                <c:pt idx="0">
                  <c:v>Asistencia Alimentaria Y Accion Comunitaria</c:v>
                </c:pt>
                <c:pt idx="1">
                  <c:v>Subsidio A Cooperadoras Escolares</c:v>
                </c:pt>
              </c:strCache>
            </c:strRef>
          </c:cat>
          <c:val>
            <c:numRef>
              <c:f>Hoja2!$F$16:$F$17</c:f>
              <c:numCache>
                <c:formatCode>"$"\ #,##0</c:formatCode>
                <c:ptCount val="2"/>
                <c:pt idx="0">
                  <c:v>5675414708</c:v>
                </c:pt>
                <c:pt idx="1">
                  <c:v>172135936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0821120"/>
        <c:axId val="265447680"/>
      </c:barChart>
      <c:catAx>
        <c:axId val="210821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AR"/>
          </a:p>
        </c:txPr>
        <c:crossAx val="265447680"/>
        <c:crosses val="autoZero"/>
        <c:auto val="1"/>
        <c:lblAlgn val="ctr"/>
        <c:lblOffset val="100"/>
        <c:noMultiLvlLbl val="0"/>
      </c:catAx>
      <c:valAx>
        <c:axId val="26544768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s-AR"/>
          </a:p>
        </c:txPr>
        <c:crossAx val="2108211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s-A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Hoja2!$A$55</c:f>
              <c:strCache>
                <c:ptCount val="1"/>
                <c:pt idx="0">
                  <c:v>Actividades Comunes </c:v>
                </c:pt>
              </c:strCache>
            </c:strRef>
          </c:tx>
          <c:invertIfNegative val="0"/>
          <c:cat>
            <c:strRef>
              <c:f>Hoja2!$E$1:$F$1</c:f>
              <c:strCache>
                <c:ptCount val="2"/>
                <c:pt idx="0">
                  <c:v>ESTIMADO CIERRE 2019</c:v>
                </c:pt>
                <c:pt idx="1">
                  <c:v>PRESUPUESTO 2020</c:v>
                </c:pt>
              </c:strCache>
            </c:strRef>
          </c:cat>
          <c:val>
            <c:numRef>
              <c:f>Hoja2!$B$55:$F$55</c:f>
              <c:numCache>
                <c:formatCode>"$"\ #,##0</c:formatCode>
                <c:ptCount val="2"/>
                <c:pt idx="0" formatCode="#,##0.00">
                  <c:v>676012566.4321121</c:v>
                </c:pt>
                <c:pt idx="1">
                  <c:v>685425161</c:v>
                </c:pt>
              </c:numCache>
            </c:numRef>
          </c:val>
        </c:ser>
        <c:ser>
          <c:idx val="1"/>
          <c:order val="1"/>
          <c:tx>
            <c:strRef>
              <c:f>Hoja2!$A$56</c:f>
              <c:strCache>
                <c:ptCount val="1"/>
                <c:pt idx="0">
                  <c:v>Becas Estudiantiles</c:v>
                </c:pt>
              </c:strCache>
            </c:strRef>
          </c:tx>
          <c:invertIfNegative val="0"/>
          <c:cat>
            <c:strRef>
              <c:f>Hoja2!$E$1:$F$1</c:f>
              <c:strCache>
                <c:ptCount val="2"/>
                <c:pt idx="0">
                  <c:v>ESTIMADO CIERRE 2019</c:v>
                </c:pt>
                <c:pt idx="1">
                  <c:v>PRESUPUESTO 2020</c:v>
                </c:pt>
              </c:strCache>
            </c:strRef>
          </c:cat>
          <c:val>
            <c:numRef>
              <c:f>Hoja2!$B$56:$F$56</c:f>
              <c:numCache>
                <c:formatCode>"$"\ #,##0</c:formatCode>
                <c:ptCount val="2"/>
                <c:pt idx="0" formatCode="#,##0.00">
                  <c:v>1214872769.7385876</c:v>
                </c:pt>
                <c:pt idx="1">
                  <c:v>1502062315</c:v>
                </c:pt>
              </c:numCache>
            </c:numRef>
          </c:val>
        </c:ser>
        <c:ser>
          <c:idx val="2"/>
          <c:order val="2"/>
          <c:tx>
            <c:strRef>
              <c:f>Hoja2!$A$57</c:f>
              <c:strCache>
                <c:ptCount val="1"/>
                <c:pt idx="0">
                  <c:v>Escuela Abierta</c:v>
                </c:pt>
              </c:strCache>
            </c:strRef>
          </c:tx>
          <c:invertIfNegative val="0"/>
          <c:cat>
            <c:strRef>
              <c:f>Hoja2!$E$1:$F$1</c:f>
              <c:strCache>
                <c:ptCount val="2"/>
                <c:pt idx="0">
                  <c:v>ESTIMADO CIERRE 2019</c:v>
                </c:pt>
                <c:pt idx="1">
                  <c:v>PRESUPUESTO 2020</c:v>
                </c:pt>
              </c:strCache>
            </c:strRef>
          </c:cat>
          <c:val>
            <c:numRef>
              <c:f>Hoja2!$B$57:$F$57</c:f>
              <c:numCache>
                <c:formatCode>"$"\ #,##0</c:formatCode>
                <c:ptCount val="2"/>
                <c:pt idx="0" formatCode="#,##0.00">
                  <c:v>348699532.96669793</c:v>
                </c:pt>
                <c:pt idx="1">
                  <c:v>435517753</c:v>
                </c:pt>
              </c:numCache>
            </c:numRef>
          </c:val>
        </c:ser>
        <c:ser>
          <c:idx val="3"/>
          <c:order val="3"/>
          <c:tx>
            <c:strRef>
              <c:f>Hoja2!$A$58</c:f>
              <c:strCache>
                <c:ptCount val="1"/>
                <c:pt idx="0">
                  <c:v>Extension Y Capacitacion</c:v>
                </c:pt>
              </c:strCache>
            </c:strRef>
          </c:tx>
          <c:invertIfNegative val="0"/>
          <c:cat>
            <c:strRef>
              <c:f>Hoja2!$E$1:$F$1</c:f>
              <c:strCache>
                <c:ptCount val="2"/>
                <c:pt idx="0">
                  <c:v>ESTIMADO CIERRE 2019</c:v>
                </c:pt>
                <c:pt idx="1">
                  <c:v>PRESUPUESTO 2020</c:v>
                </c:pt>
              </c:strCache>
            </c:strRef>
          </c:cat>
          <c:val>
            <c:numRef>
              <c:f>Hoja2!$B$58:$F$58</c:f>
              <c:numCache>
                <c:formatCode>"$"\ #,##0</c:formatCode>
                <c:ptCount val="2"/>
                <c:pt idx="0" formatCode="#,##0.00">
                  <c:v>12258802.902017741</c:v>
                </c:pt>
                <c:pt idx="1">
                  <c:v>11445000</c:v>
                </c:pt>
              </c:numCache>
            </c:numRef>
          </c:val>
        </c:ser>
        <c:ser>
          <c:idx val="4"/>
          <c:order val="4"/>
          <c:tx>
            <c:strRef>
              <c:f>Hoja2!$A$59</c:f>
              <c:strCache>
                <c:ptCount val="1"/>
                <c:pt idx="0">
                  <c:v>Fortalecimiento De La Comunidad Educativa</c:v>
                </c:pt>
              </c:strCache>
            </c:strRef>
          </c:tx>
          <c:invertIfNegative val="0"/>
          <c:cat>
            <c:strRef>
              <c:f>Hoja2!$E$1:$F$1</c:f>
              <c:strCache>
                <c:ptCount val="2"/>
                <c:pt idx="0">
                  <c:v>ESTIMADO CIERRE 2019</c:v>
                </c:pt>
                <c:pt idx="1">
                  <c:v>PRESUPUESTO 2020</c:v>
                </c:pt>
              </c:strCache>
            </c:strRef>
          </c:cat>
          <c:val>
            <c:numRef>
              <c:f>Hoja2!$B$59:$F$59</c:f>
              <c:numCache>
                <c:formatCode>"$"\ #,##0</c:formatCode>
                <c:ptCount val="2"/>
                <c:pt idx="0" formatCode="#,##0.00">
                  <c:v>707579907.18182969</c:v>
                </c:pt>
                <c:pt idx="1">
                  <c:v>886758345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6939008"/>
        <c:axId val="359560832"/>
      </c:barChart>
      <c:catAx>
        <c:axId val="376939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s-AR"/>
          </a:p>
        </c:txPr>
        <c:crossAx val="359560832"/>
        <c:crosses val="autoZero"/>
        <c:auto val="1"/>
        <c:lblAlgn val="ctr"/>
        <c:lblOffset val="100"/>
        <c:noMultiLvlLbl val="0"/>
      </c:catAx>
      <c:valAx>
        <c:axId val="35956083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376939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28455818022747E-3"/>
          <c:y val="0.60668065305405339"/>
          <c:w val="0.9608751093613298"/>
          <c:h val="0.36554174859124178"/>
        </c:manualLayout>
      </c:layout>
      <c:overlay val="0"/>
      <c:txPr>
        <a:bodyPr/>
        <a:lstStyle/>
        <a:p>
          <a:pPr>
            <a:defRPr sz="1200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5"/>
          <c:dLbls>
            <c:txPr>
              <a:bodyPr/>
              <a:lstStyle/>
              <a:p>
                <a:pPr>
                  <a:defRPr sz="1200"/>
                </a:pPr>
                <a:endParaRPr lang="es-A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Hoja2!$A$64:$A$68</c:f>
              <c:strCache>
                <c:ptCount val="5"/>
                <c:pt idx="0">
                  <c:v>Actividades Comunes </c:v>
                </c:pt>
                <c:pt idx="1">
                  <c:v>Ciencia Y Tecnologia</c:v>
                </c:pt>
                <c:pt idx="2">
                  <c:v>Escuela De Maestros</c:v>
                </c:pt>
                <c:pt idx="3">
                  <c:v>Planeamiento Educativo</c:v>
                </c:pt>
                <c:pt idx="4">
                  <c:v>Planetario Galileo Galilei</c:v>
                </c:pt>
              </c:strCache>
            </c:strRef>
          </c:cat>
          <c:val>
            <c:numRef>
              <c:f>Hoja2!$F$64:$F$68</c:f>
              <c:numCache>
                <c:formatCode>"$"\ #,##0</c:formatCode>
                <c:ptCount val="5"/>
                <c:pt idx="0">
                  <c:v>135143258</c:v>
                </c:pt>
                <c:pt idx="1">
                  <c:v>48372539</c:v>
                </c:pt>
                <c:pt idx="2">
                  <c:v>291092608</c:v>
                </c:pt>
                <c:pt idx="3">
                  <c:v>215358833</c:v>
                </c:pt>
                <c:pt idx="4">
                  <c:v>56802439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Hoja2!$A$42</c:f>
              <c:strCache>
                <c:ptCount val="1"/>
                <c:pt idx="0">
                  <c:v>Comisión del Registro e Evaluación de Antecedentes Profesionales</c:v>
                </c:pt>
              </c:strCache>
            </c:strRef>
          </c:tx>
          <c:invertIfNegative val="0"/>
          <c:val>
            <c:numRef>
              <c:f>Hoja2!$F$42</c:f>
              <c:numCache>
                <c:formatCode>"$"\ #,##0</c:formatCode>
                <c:ptCount val="1"/>
                <c:pt idx="0">
                  <c:v>72285588</c:v>
                </c:pt>
              </c:numCache>
            </c:numRef>
          </c:val>
        </c:ser>
        <c:ser>
          <c:idx val="1"/>
          <c:order val="1"/>
          <c:tx>
            <c:strRef>
              <c:f>Hoja2!$A$43</c:f>
              <c:strCache>
                <c:ptCount val="1"/>
                <c:pt idx="0">
                  <c:v>Actividades Comunes</c:v>
                </c:pt>
              </c:strCache>
            </c:strRef>
          </c:tx>
          <c:invertIfNegative val="0"/>
          <c:val>
            <c:numRef>
              <c:f>Hoja2!$F$43</c:f>
              <c:numCache>
                <c:formatCode>"$"\ #,##0</c:formatCode>
                <c:ptCount val="1"/>
                <c:pt idx="0">
                  <c:v>189245643</c:v>
                </c:pt>
              </c:numCache>
            </c:numRef>
          </c:val>
        </c:ser>
        <c:ser>
          <c:idx val="2"/>
          <c:order val="2"/>
          <c:tx>
            <c:strRef>
              <c:f>Hoja2!$A$44</c:f>
              <c:strCache>
                <c:ptCount val="1"/>
                <c:pt idx="0">
                  <c:v>Administracion De Personal</c:v>
                </c:pt>
              </c:strCache>
            </c:strRef>
          </c:tx>
          <c:invertIfNegative val="0"/>
          <c:val>
            <c:numRef>
              <c:f>Hoja2!$F$44</c:f>
              <c:numCache>
                <c:formatCode>"$"\ #,##0</c:formatCode>
                <c:ptCount val="1"/>
                <c:pt idx="0">
                  <c:v>748533109</c:v>
                </c:pt>
              </c:numCache>
            </c:numRef>
          </c:val>
        </c:ser>
        <c:ser>
          <c:idx val="3"/>
          <c:order val="3"/>
          <c:tx>
            <c:strRef>
              <c:f>Hoja2!$A$45</c:f>
              <c:strCache>
                <c:ptCount val="1"/>
                <c:pt idx="0">
                  <c:v>Carrera Docente</c:v>
                </c:pt>
              </c:strCache>
            </c:strRef>
          </c:tx>
          <c:invertIfNegative val="0"/>
          <c:val>
            <c:numRef>
              <c:f>Hoja2!$F$45</c:f>
              <c:numCache>
                <c:formatCode>"$"\ #,##0</c:formatCode>
                <c:ptCount val="1"/>
                <c:pt idx="0">
                  <c:v>51867764</c:v>
                </c:pt>
              </c:numCache>
            </c:numRef>
          </c:val>
        </c:ser>
        <c:ser>
          <c:idx val="4"/>
          <c:order val="4"/>
          <c:tx>
            <c:strRef>
              <c:f>Hoja2!$A$46</c:f>
              <c:strCache>
                <c:ptCount val="1"/>
                <c:pt idx="0">
                  <c:v>Formacion Laboral</c:v>
                </c:pt>
              </c:strCache>
            </c:strRef>
          </c:tx>
          <c:invertIfNegative val="0"/>
          <c:val>
            <c:numRef>
              <c:f>Hoja2!$F$46</c:f>
              <c:numCache>
                <c:formatCode>"$"\ #,##0</c:formatCode>
                <c:ptCount val="1"/>
                <c:pt idx="0">
                  <c:v>1268192043</c:v>
                </c:pt>
              </c:numCache>
            </c:numRef>
          </c:val>
        </c:ser>
        <c:ser>
          <c:idx val="5"/>
          <c:order val="5"/>
          <c:tx>
            <c:strRef>
              <c:f>Hoja2!$A$47</c:f>
              <c:strCache>
                <c:ptCount val="1"/>
                <c:pt idx="0">
                  <c:v>Formacion Tecnico Superior</c:v>
                </c:pt>
              </c:strCache>
            </c:strRef>
          </c:tx>
          <c:invertIfNegative val="0"/>
          <c:val>
            <c:numRef>
              <c:f>Hoja2!$F$47</c:f>
              <c:numCache>
                <c:formatCode>"$"\ #,##0</c:formatCode>
                <c:ptCount val="1"/>
                <c:pt idx="0">
                  <c:v>640062012</c:v>
                </c:pt>
              </c:numCache>
            </c:numRef>
          </c:val>
        </c:ser>
        <c:ser>
          <c:idx val="6"/>
          <c:order val="6"/>
          <c:tx>
            <c:strRef>
              <c:f>Hoja2!$A$48</c:f>
              <c:strCache>
                <c:ptCount val="1"/>
                <c:pt idx="0">
                  <c:v>Empleo del Futuro</c:v>
                </c:pt>
              </c:strCache>
            </c:strRef>
          </c:tx>
          <c:invertIfNegative val="0"/>
          <c:val>
            <c:numRef>
              <c:f>Hoja2!$F$48</c:f>
              <c:numCache>
                <c:formatCode>"$"\ #,##0</c:formatCode>
                <c:ptCount val="1"/>
                <c:pt idx="0">
                  <c:v>21536554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1134080"/>
        <c:axId val="368841216"/>
      </c:barChart>
      <c:catAx>
        <c:axId val="241134080"/>
        <c:scaling>
          <c:orientation val="minMax"/>
        </c:scaling>
        <c:delete val="1"/>
        <c:axPos val="l"/>
        <c:majorTickMark val="out"/>
        <c:minorTickMark val="none"/>
        <c:tickLblPos val="nextTo"/>
        <c:crossAx val="368841216"/>
        <c:crosses val="autoZero"/>
        <c:auto val="1"/>
        <c:lblAlgn val="ctr"/>
        <c:lblOffset val="100"/>
        <c:noMultiLvlLbl val="0"/>
      </c:catAx>
      <c:valAx>
        <c:axId val="3688412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411340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3727690288713904E-2"/>
          <c:y val="4.1666666666666664E-2"/>
          <c:w val="0.88087795275590552"/>
          <c:h val="0.57907589676290461"/>
        </c:manualLayout>
      </c:layout>
      <c:overlay val="0"/>
      <c:txPr>
        <a:bodyPr/>
        <a:lstStyle/>
        <a:p>
          <a:pPr>
            <a:defRPr sz="1100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30995370370370373"/>
          <c:w val="0.93888888888888888"/>
          <c:h val="0.587955307669874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Hoja2!$A$70</c:f>
              <c:strCache>
                <c:ptCount val="1"/>
                <c:pt idx="0">
                  <c:v>Evaluacion Integral De La Calidad Y Equidad Educativa</c:v>
                </c:pt>
              </c:strCache>
            </c:strRef>
          </c:tx>
          <c:invertIfNegative val="0"/>
          <c:dLbls>
            <c:numFmt formatCode="&quot;$&quot;\ #,##0" sourceLinked="0"/>
            <c:txPr>
              <a:bodyPr/>
              <a:lstStyle/>
              <a:p>
                <a:pPr>
                  <a:defRPr sz="12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Hoja2!$E$1:$F$1</c:f>
              <c:strCache>
                <c:ptCount val="2"/>
                <c:pt idx="0">
                  <c:v>ESTIMADO CIERRE 2019</c:v>
                </c:pt>
                <c:pt idx="1">
                  <c:v>PRESUPUESTO 2020</c:v>
                </c:pt>
              </c:strCache>
            </c:strRef>
          </c:cat>
          <c:val>
            <c:numRef>
              <c:f>Hoja2!$B$70:$F$70</c:f>
              <c:numCache>
                <c:formatCode>#,##0.00</c:formatCode>
                <c:ptCount val="2"/>
                <c:pt idx="0">
                  <c:v>208805278.86725059</c:v>
                </c:pt>
                <c:pt idx="1">
                  <c:v>244842167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89408"/>
        <c:axId val="262005312"/>
      </c:barChart>
      <c:catAx>
        <c:axId val="207889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AR"/>
          </a:p>
        </c:txPr>
        <c:crossAx val="262005312"/>
        <c:crosses val="autoZero"/>
        <c:auto val="1"/>
        <c:lblAlgn val="ctr"/>
        <c:lblOffset val="100"/>
        <c:noMultiLvlLbl val="0"/>
      </c:catAx>
      <c:valAx>
        <c:axId val="262005312"/>
        <c:scaling>
          <c:orientation val="minMax"/>
          <c:min val="0"/>
        </c:scaling>
        <c:delete val="1"/>
        <c:axPos val="l"/>
        <c:numFmt formatCode="#,##0.00" sourceLinked="1"/>
        <c:majorTickMark val="out"/>
        <c:minorTickMark val="none"/>
        <c:tickLblPos val="nextTo"/>
        <c:crossAx val="207889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</c:spPr>
          </c:dPt>
          <c:dLbls>
            <c:dLbl>
              <c:idx val="1"/>
              <c:layout>
                <c:manualLayout>
                  <c:x val="-8.6972174031945161E-3"/>
                  <c:y val="-5.80909550669639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50" b="1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Hoja4!$F$6:$F$10</c:f>
              <c:strCache>
                <c:ptCount val="5"/>
                <c:pt idx="0">
                  <c:v>Gastos en personal </c:v>
                </c:pt>
                <c:pt idx="1">
                  <c:v>Bienes de consumo </c:v>
                </c:pt>
                <c:pt idx="2">
                  <c:v>Servicios no personales </c:v>
                </c:pt>
                <c:pt idx="3">
                  <c:v>Bienes de uso </c:v>
                </c:pt>
                <c:pt idx="4">
                  <c:v>Transferencias </c:v>
                </c:pt>
              </c:strCache>
            </c:strRef>
          </c:cat>
          <c:val>
            <c:numRef>
              <c:f>Hoja4!$G$6:$G$10</c:f>
              <c:numCache>
                <c:formatCode>#,##0</c:formatCode>
                <c:ptCount val="5"/>
                <c:pt idx="0">
                  <c:v>155312538</c:v>
                </c:pt>
                <c:pt idx="1">
                  <c:v>325000</c:v>
                </c:pt>
                <c:pt idx="2">
                  <c:v>67879633</c:v>
                </c:pt>
                <c:pt idx="3">
                  <c:v>200000</c:v>
                </c:pt>
                <c:pt idx="4">
                  <c:v>21124996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155293088363956E-2"/>
          <c:y val="2.8252405949256341E-2"/>
          <c:w val="0.78765091863517045"/>
          <c:h val="0.83261956838728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'4'!$C$19</c:f>
              <c:strCache>
                <c:ptCount val="1"/>
                <c:pt idx="0">
                  <c:v>Gasto de Capital</c:v>
                </c:pt>
              </c:strCache>
            </c:strRef>
          </c:tx>
          <c:spPr>
            <a:solidFill>
              <a:srgbClr val="9900FF"/>
            </a:solidFill>
          </c:spPr>
          <c:invertIfNegative val="0"/>
          <c:dLbls>
            <c:numFmt formatCode="&quot;$&quot;\ #,##0" sourceLinked="0"/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'4'!$D$1:$E$1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'4'!$D$19:$E$19</c:f>
              <c:numCache>
                <c:formatCode>_-"$"\ * #,##0.0_-;\-"$"\ * #,##0.0_-;_-"$"\ * "-"?_-;_-@_-</c:formatCode>
                <c:ptCount val="2"/>
                <c:pt idx="0">
                  <c:v>70846.100000000006</c:v>
                </c:pt>
                <c:pt idx="1">
                  <c:v>81454.600000000006</c:v>
                </c:pt>
              </c:numCache>
            </c:numRef>
          </c:val>
        </c:ser>
        <c:ser>
          <c:idx val="1"/>
          <c:order val="1"/>
          <c:tx>
            <c:strRef>
              <c:f>'4'!$C$20</c:f>
              <c:strCache>
                <c:ptCount val="1"/>
                <c:pt idx="0">
                  <c:v>Gasto Corriente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dLbl>
              <c:idx val="0"/>
              <c:numFmt formatCode="&quot;$&quot;\ #,##0" sourceLinked="0"/>
              <c:spPr/>
              <c:txPr>
                <a:bodyPr/>
                <a:lstStyle/>
                <a:p>
                  <a:pPr>
                    <a:defRPr b="1"/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&quot;$&quot;\ #,##0" sourceLinked="0"/>
              <c:spPr/>
              <c:txPr>
                <a:bodyPr/>
                <a:lstStyle/>
                <a:p>
                  <a:pPr>
                    <a:defRPr b="1"/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&quot;$&quot;\ 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'4'!$D$1:$E$1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'4'!$D$20:$E$20</c:f>
              <c:numCache>
                <c:formatCode>_-"$"\ * #,##0.0_-;\-"$"\ * #,##0.0_-;_-"$"\ * "-"?_-;_-@_-</c:formatCode>
                <c:ptCount val="2"/>
                <c:pt idx="0">
                  <c:v>311896.40000000002</c:v>
                </c:pt>
                <c:pt idx="1">
                  <c:v>399378.3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5449728"/>
        <c:axId val="122537088"/>
      </c:barChart>
      <c:catAx>
        <c:axId val="20544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537088"/>
        <c:crosses val="autoZero"/>
        <c:auto val="1"/>
        <c:lblAlgn val="ctr"/>
        <c:lblOffset val="100"/>
        <c:noMultiLvlLbl val="0"/>
      </c:catAx>
      <c:valAx>
        <c:axId val="122537088"/>
        <c:scaling>
          <c:orientation val="minMax"/>
        </c:scaling>
        <c:delete val="1"/>
        <c:axPos val="l"/>
        <c:numFmt formatCode="_-&quot;$&quot;\ * #,##0.0_-;\-&quot;$&quot;\ * #,##0.0_-;_-&quot;$&quot;\ * &quot;-&quot;?_-;_-@_-" sourceLinked="1"/>
        <c:majorTickMark val="out"/>
        <c:minorTickMark val="none"/>
        <c:tickLblPos val="nextTo"/>
        <c:crossAx val="20544972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s-A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8222222222222221E-3"/>
                  <c:y val="-7.4617777511900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'4'!$A$22:$A$26</c:f>
              <c:strCache>
                <c:ptCount val="5"/>
                <c:pt idx="0">
                  <c:v>Administración Gubernamental</c:v>
                </c:pt>
                <c:pt idx="1">
                  <c:v>Deuda pública</c:v>
                </c:pt>
                <c:pt idx="2">
                  <c:v>Servicios de Seguridad</c:v>
                </c:pt>
                <c:pt idx="3">
                  <c:v>Servicios Económicos</c:v>
                </c:pt>
                <c:pt idx="4">
                  <c:v>Servicios Sociales</c:v>
                </c:pt>
              </c:strCache>
            </c:strRef>
          </c:cat>
          <c:val>
            <c:numRef>
              <c:f>'4'!$B$22:$B$26</c:f>
              <c:numCache>
                <c:formatCode>0.0%</c:formatCode>
                <c:ptCount val="5"/>
                <c:pt idx="0">
                  <c:v>-5.4444390226699391E-2</c:v>
                </c:pt>
                <c:pt idx="1">
                  <c:v>-0.15876302967116129</c:v>
                </c:pt>
                <c:pt idx="2">
                  <c:v>1.2902699794489745E-2</c:v>
                </c:pt>
                <c:pt idx="3">
                  <c:v>-0.29837767041841401</c:v>
                </c:pt>
                <c:pt idx="4">
                  <c:v>-0.11043543495006383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0616832"/>
        <c:axId val="122539968"/>
      </c:barChart>
      <c:catAx>
        <c:axId val="210616832"/>
        <c:scaling>
          <c:orientation val="minMax"/>
        </c:scaling>
        <c:delete val="0"/>
        <c:axPos val="b"/>
        <c:majorTickMark val="none"/>
        <c:minorTickMark val="none"/>
        <c:tickLblPos val="low"/>
        <c:txPr>
          <a:bodyPr/>
          <a:lstStyle/>
          <a:p>
            <a:pPr>
              <a:defRPr sz="2000" b="1"/>
            </a:pPr>
            <a:endParaRPr lang="es-AR"/>
          </a:p>
        </c:txPr>
        <c:crossAx val="122539968"/>
        <c:crosses val="autoZero"/>
        <c:auto val="1"/>
        <c:lblAlgn val="ctr"/>
        <c:lblOffset val="100"/>
        <c:noMultiLvlLbl val="0"/>
      </c:catAx>
      <c:valAx>
        <c:axId val="12253996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210616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'5'!$H$13</c:f>
              <c:strCache>
                <c:ptCount val="1"/>
                <c:pt idx="0">
                  <c:v>2019 vs 2018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'5'!$G$14:$G$21</c:f>
              <c:strCache>
                <c:ptCount val="8"/>
                <c:pt idx="0">
                  <c:v>Agua potable y alcantarillado</c:v>
                </c:pt>
                <c:pt idx="1">
                  <c:v>Cultura</c:v>
                </c:pt>
                <c:pt idx="2">
                  <c:v>Educación</c:v>
                </c:pt>
                <c:pt idx="3">
                  <c:v>Promoción y Acción Social</c:v>
                </c:pt>
                <c:pt idx="4">
                  <c:v>Salud</c:v>
                </c:pt>
                <c:pt idx="5">
                  <c:v>Trabajo</c:v>
                </c:pt>
                <c:pt idx="6">
                  <c:v>Vivienda</c:v>
                </c:pt>
                <c:pt idx="7">
                  <c:v>Total Servicios Sociales</c:v>
                </c:pt>
              </c:strCache>
            </c:strRef>
          </c:cat>
          <c:val>
            <c:numRef>
              <c:f>'5'!$H$14:$H$21</c:f>
              <c:numCache>
                <c:formatCode>0.0%</c:formatCode>
                <c:ptCount val="8"/>
                <c:pt idx="0">
                  <c:v>-0.23240998838867544</c:v>
                </c:pt>
                <c:pt idx="1">
                  <c:v>-0.13105898491530954</c:v>
                </c:pt>
                <c:pt idx="2">
                  <c:v>-5.6857416488804935E-2</c:v>
                </c:pt>
                <c:pt idx="3">
                  <c:v>-0.17711326558680862</c:v>
                </c:pt>
                <c:pt idx="4">
                  <c:v>-3.4875590187810168E-2</c:v>
                </c:pt>
                <c:pt idx="5">
                  <c:v>-0.12333201448724374</c:v>
                </c:pt>
                <c:pt idx="6">
                  <c:v>-0.43476114310015179</c:v>
                </c:pt>
                <c:pt idx="7">
                  <c:v>-0.1104354349500638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0890752"/>
        <c:axId val="123659392"/>
      </c:barChart>
      <c:catAx>
        <c:axId val="210890752"/>
        <c:scaling>
          <c:orientation val="minMax"/>
        </c:scaling>
        <c:delete val="0"/>
        <c:axPos val="l"/>
        <c:majorTickMark val="none"/>
        <c:minorTickMark val="none"/>
        <c:tickLblPos val="low"/>
        <c:crossAx val="123659392"/>
        <c:crosses val="autoZero"/>
        <c:auto val="1"/>
        <c:lblAlgn val="ctr"/>
        <c:lblOffset val="100"/>
        <c:noMultiLvlLbl val="0"/>
      </c:catAx>
      <c:valAx>
        <c:axId val="123659392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210890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s-A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'5'!$A$34</c:f>
              <c:strCache>
                <c:ptCount val="1"/>
                <c:pt idx="0">
                  <c:v>Educación</c:v>
                </c:pt>
              </c:strCache>
            </c:strRef>
          </c:tx>
          <c:spPr>
            <a:ln w="38100">
              <a:solidFill>
                <a:schemeClr val="tx1"/>
              </a:solidFill>
              <a:prstDash val="sysDash"/>
            </a:ln>
          </c:spPr>
          <c:invertIfNegative val="0"/>
          <c:dLbls>
            <c:txPr>
              <a:bodyPr/>
              <a:lstStyle/>
              <a:p>
                <a:pPr>
                  <a:defRPr sz="1600" b="1" i="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'5'!$B$23:$E$23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'5'!$B$34:$E$34</c:f>
              <c:numCache>
                <c:formatCode>0%</c:formatCode>
                <c:ptCount val="4"/>
                <c:pt idx="0">
                  <c:v>0.19278050630317156</c:v>
                </c:pt>
                <c:pt idx="1">
                  <c:v>0.18630375635917384</c:v>
                </c:pt>
                <c:pt idx="2">
                  <c:v>0.17855429657127092</c:v>
                </c:pt>
                <c:pt idx="3">
                  <c:v>0.19182260444794949</c:v>
                </c:pt>
              </c:numCache>
            </c:numRef>
          </c:val>
        </c:ser>
        <c:ser>
          <c:idx val="1"/>
          <c:order val="1"/>
          <c:tx>
            <c:strRef>
              <c:f>'5'!$A$35</c:f>
              <c:strCache>
                <c:ptCount val="1"/>
                <c:pt idx="0">
                  <c:v>Vivienda</c:v>
                </c:pt>
              </c:strCache>
            </c:strRef>
          </c:tx>
          <c:invertIfNegative val="0"/>
          <c:cat>
            <c:numRef>
              <c:f>'5'!$B$23:$E$23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'5'!$B$35:$E$35</c:f>
              <c:numCache>
                <c:formatCode>0%</c:formatCode>
                <c:ptCount val="4"/>
                <c:pt idx="0">
                  <c:v>3.0155327337030739E-2</c:v>
                </c:pt>
                <c:pt idx="1">
                  <c:v>3.664440831067188E-2</c:v>
                </c:pt>
                <c:pt idx="2">
                  <c:v>3.6373027916426291E-2</c:v>
                </c:pt>
                <c:pt idx="3">
                  <c:v>2.3418743480062093E-2</c:v>
                </c:pt>
              </c:numCache>
            </c:numRef>
          </c:val>
        </c:ser>
        <c:ser>
          <c:idx val="2"/>
          <c:order val="2"/>
          <c:tx>
            <c:strRef>
              <c:f>'5'!$A$36</c:f>
              <c:strCache>
                <c:ptCount val="1"/>
                <c:pt idx="0">
                  <c:v>Promoción y Acción Social</c:v>
                </c:pt>
              </c:strCache>
            </c:strRef>
          </c:tx>
          <c:invertIfNegative val="0"/>
          <c:cat>
            <c:numRef>
              <c:f>'5'!$B$23:$E$23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'5'!$B$36:$E$36</c:f>
              <c:numCache>
                <c:formatCode>0%</c:formatCode>
                <c:ptCount val="4"/>
                <c:pt idx="0">
                  <c:v>8.2707134067020072E-2</c:v>
                </c:pt>
                <c:pt idx="1">
                  <c:v>8.1275003876665516E-2</c:v>
                </c:pt>
                <c:pt idx="2">
                  <c:v>9.7918861354268555E-2</c:v>
                </c:pt>
                <c:pt idx="3">
                  <c:v>9.1782216188246737E-2</c:v>
                </c:pt>
              </c:numCache>
            </c:numRef>
          </c:val>
        </c:ser>
        <c:ser>
          <c:idx val="3"/>
          <c:order val="3"/>
          <c:tx>
            <c:strRef>
              <c:f>'5'!$A$37</c:f>
              <c:strCache>
                <c:ptCount val="1"/>
                <c:pt idx="0">
                  <c:v>Salud</c:v>
                </c:pt>
              </c:strCache>
            </c:strRef>
          </c:tx>
          <c:invertIfNegative val="0"/>
          <c:cat>
            <c:numRef>
              <c:f>'5'!$B$23:$E$23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'5'!$B$37:$E$37</c:f>
              <c:numCache>
                <c:formatCode>0%</c:formatCode>
                <c:ptCount val="4"/>
                <c:pt idx="0">
                  <c:v>0.16249170000740801</c:v>
                </c:pt>
                <c:pt idx="1">
                  <c:v>0.15512349099017758</c:v>
                </c:pt>
                <c:pt idx="2">
                  <c:v>0.14206317356007589</c:v>
                </c:pt>
                <c:pt idx="3">
                  <c:v>0.1561769496590083</c:v>
                </c:pt>
              </c:numCache>
            </c:numRef>
          </c:val>
        </c:ser>
        <c:ser>
          <c:idx val="4"/>
          <c:order val="4"/>
          <c:tx>
            <c:strRef>
              <c:f>'5'!$A$38</c:f>
              <c:strCache>
                <c:ptCount val="1"/>
                <c:pt idx="0">
                  <c:v>Deuda pública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'5'!$B$23:$E$23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'5'!$B$38:$E$38</c:f>
              <c:numCache>
                <c:formatCode>0%</c:formatCode>
                <c:ptCount val="4"/>
                <c:pt idx="0">
                  <c:v>3.4572473255524261E-2</c:v>
                </c:pt>
                <c:pt idx="1">
                  <c:v>5.6875975070045354E-2</c:v>
                </c:pt>
                <c:pt idx="2">
                  <c:v>8.3124838011153196E-2</c:v>
                </c:pt>
                <c:pt idx="3">
                  <c:v>7.9652843982357266E-2</c:v>
                </c:pt>
              </c:numCache>
            </c:numRef>
          </c:val>
        </c:ser>
        <c:ser>
          <c:idx val="5"/>
          <c:order val="5"/>
          <c:tx>
            <c:strRef>
              <c:f>'5'!$A$39</c:f>
              <c:strCache>
                <c:ptCount val="1"/>
                <c:pt idx="0">
                  <c:v>Servicios de Seguridad</c:v>
                </c:pt>
              </c:strCache>
            </c:strRef>
          </c:tx>
          <c:invertIfNegative val="0"/>
          <c:cat>
            <c:numRef>
              <c:f>'5'!$B$23:$E$23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'5'!$B$39:$E$39</c:f>
              <c:numCache>
                <c:formatCode>0%</c:formatCode>
                <c:ptCount val="4"/>
                <c:pt idx="0">
                  <c:v>0.15396971753121241</c:v>
                </c:pt>
                <c:pt idx="1">
                  <c:v>0.14330129584864618</c:v>
                </c:pt>
                <c:pt idx="2">
                  <c:v>0.1366689449614153</c:v>
                </c:pt>
                <c:pt idx="3">
                  <c:v>0.15768475029157744</c:v>
                </c:pt>
              </c:numCache>
            </c:numRef>
          </c:val>
        </c:ser>
        <c:ser>
          <c:idx val="6"/>
          <c:order val="6"/>
          <c:tx>
            <c:strRef>
              <c:f>'5'!$A$40</c:f>
              <c:strCache>
                <c:ptCount val="1"/>
                <c:pt idx="0">
                  <c:v>Otros</c:v>
                </c:pt>
              </c:strCache>
            </c:strRef>
          </c:tx>
          <c:invertIfNegative val="0"/>
          <c:cat>
            <c:numRef>
              <c:f>'5'!$B$23:$E$23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'5'!$B$40:$E$40</c:f>
              <c:numCache>
                <c:formatCode>0%</c:formatCode>
                <c:ptCount val="4"/>
                <c:pt idx="0">
                  <c:v>0.16824808334923666</c:v>
                </c:pt>
                <c:pt idx="1">
                  <c:v>0.18554143522021591</c:v>
                </c:pt>
                <c:pt idx="2">
                  <c:v>0.15995327405586635</c:v>
                </c:pt>
                <c:pt idx="3">
                  <c:v>0.16731928437494265</c:v>
                </c:pt>
              </c:numCache>
            </c:numRef>
          </c:val>
        </c:ser>
        <c:ser>
          <c:idx val="7"/>
          <c:order val="7"/>
          <c:tx>
            <c:strRef>
              <c:f>'5'!$A$41</c:f>
              <c:strCache>
                <c:ptCount val="1"/>
                <c:pt idx="0">
                  <c:v>Servicios Económicos</c:v>
                </c:pt>
              </c:strCache>
            </c:strRef>
          </c:tx>
          <c:invertIfNegative val="0"/>
          <c:cat>
            <c:numRef>
              <c:f>'5'!$B$23:$E$23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'5'!$B$41:$E$41</c:f>
              <c:numCache>
                <c:formatCode>0%</c:formatCode>
                <c:ptCount val="4"/>
                <c:pt idx="0">
                  <c:v>0.17507505814939628</c:v>
                </c:pt>
                <c:pt idx="1">
                  <c:v>0.15493463432440382</c:v>
                </c:pt>
                <c:pt idx="2">
                  <c:v>0.1653435835695235</c:v>
                </c:pt>
                <c:pt idx="3">
                  <c:v>0.13214260757585589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178432"/>
        <c:axId val="123664576"/>
      </c:barChart>
      <c:catAx>
        <c:axId val="21217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AR"/>
          </a:p>
        </c:txPr>
        <c:crossAx val="123664576"/>
        <c:crosses val="autoZero"/>
        <c:auto val="1"/>
        <c:lblAlgn val="ctr"/>
        <c:lblOffset val="100"/>
        <c:noMultiLvlLbl val="0"/>
      </c:catAx>
      <c:valAx>
        <c:axId val="1236645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AR"/>
          </a:p>
        </c:txPr>
        <c:crossAx val="2121784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570740402104319E-2"/>
          <c:y val="4.7249682483063826E-2"/>
          <c:w val="0.96820257124433562"/>
          <c:h val="0.83872581185976336"/>
        </c:manualLayout>
      </c:layout>
      <c:lineChart>
        <c:grouping val="standard"/>
        <c:varyColors val="0"/>
        <c:ser>
          <c:idx val="0"/>
          <c:order val="0"/>
          <c:tx>
            <c:strRef>
              <c:f>'6'!$A$37</c:f>
              <c:strCache>
                <c:ptCount val="1"/>
                <c:pt idx="0">
                  <c:v>Intereses de la Deuda</c:v>
                </c:pt>
              </c:strCache>
            </c:strRef>
          </c:tx>
          <c:spPr>
            <a:ln w="63500"/>
          </c:spPr>
          <c:marker>
            <c:symbol val="square"/>
            <c:size val="18"/>
            <c:spPr>
              <a:solidFill>
                <a:schemeClr val="bg1"/>
              </a:solidFill>
              <a:ln w="25400"/>
            </c:spPr>
          </c:marker>
          <c:dLbls>
            <c:txPr>
              <a:bodyPr/>
              <a:lstStyle/>
              <a:p>
                <a:pPr>
                  <a:defRPr sz="1800" b="1"/>
                </a:pPr>
                <a:endParaRPr lang="es-A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'6'!$B$8:$I$8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'6'!$B$37:$I$37</c:f>
              <c:numCache>
                <c:formatCode>0</c:formatCode>
                <c:ptCount val="8"/>
                <c:pt idx="0" formatCode="General">
                  <c:v>100</c:v>
                </c:pt>
                <c:pt idx="1">
                  <c:v>119.29110927656193</c:v>
                </c:pt>
                <c:pt idx="2">
                  <c:v>151.52536516310658</c:v>
                </c:pt>
                <c:pt idx="3">
                  <c:v>245.75580085390976</c:v>
                </c:pt>
                <c:pt idx="4">
                  <c:v>260.36519204198925</c:v>
                </c:pt>
                <c:pt idx="5">
                  <c:v>443.27030758983602</c:v>
                </c:pt>
                <c:pt idx="6">
                  <c:v>664.88537641451978</c:v>
                </c:pt>
                <c:pt idx="7">
                  <c:v>559.32615967090021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'6'!$A$38</c:f>
              <c:strCache>
                <c:ptCount val="1"/>
                <c:pt idx="0">
                  <c:v>Educación</c:v>
                </c:pt>
              </c:strCache>
            </c:strRef>
          </c:tx>
          <c:spPr>
            <a:ln w="63500"/>
          </c:spPr>
          <c:marker>
            <c:symbol val="circle"/>
            <c:size val="18"/>
            <c:spPr>
              <a:solidFill>
                <a:schemeClr val="bg1"/>
              </a:solidFill>
              <a:ln w="25400"/>
            </c:spPr>
          </c:marker>
          <c:dLbls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es-A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'6'!$B$8:$I$8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'6'!$B$38:$I$38</c:f>
              <c:numCache>
                <c:formatCode>0.0</c:formatCode>
                <c:ptCount val="8"/>
                <c:pt idx="0" formatCode="General">
                  <c:v>100</c:v>
                </c:pt>
                <c:pt idx="1">
                  <c:v>97.487416366356896</c:v>
                </c:pt>
                <c:pt idx="2">
                  <c:v>99.554408165228693</c:v>
                </c:pt>
                <c:pt idx="3">
                  <c:v>96.856561008888988</c:v>
                </c:pt>
                <c:pt idx="4">
                  <c:v>97.966554390196876</c:v>
                </c:pt>
                <c:pt idx="5">
                  <c:v>88.084913199723971</c:v>
                </c:pt>
                <c:pt idx="6">
                  <c:v>96.371477493218066</c:v>
                </c:pt>
                <c:pt idx="7">
                  <c:v>90.892044259744679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785088"/>
        <c:axId val="124065984"/>
      </c:lineChart>
      <c:catAx>
        <c:axId val="21378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4065984"/>
        <c:crosses val="autoZero"/>
        <c:auto val="1"/>
        <c:lblAlgn val="ctr"/>
        <c:lblOffset val="100"/>
        <c:noMultiLvlLbl val="0"/>
      </c:catAx>
      <c:valAx>
        <c:axId val="124065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378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s-A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'7'!$N$5</c:f>
              <c:strCache>
                <c:ptCount val="1"/>
                <c:pt idx="0">
                  <c:v>Presupuesto nominal</c:v>
                </c:pt>
              </c:strCache>
            </c:strRef>
          </c:tx>
          <c:invertIfNegative val="0"/>
          <c:dLbls>
            <c:numFmt formatCode="&quot;$&quot;\ #,##0" sourceLinked="0"/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'7'!$O$4:$P$4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'7'!$O$5:$P$5</c:f>
              <c:numCache>
                <c:formatCode>_-"$"* #,##0_-;\-"$"* #,##0_-;_-"$"* "-"??_-;_-@_-</c:formatCode>
                <c:ptCount val="2"/>
                <c:pt idx="0" formatCode="_-&quot;$&quot;* #,##0.0_-;\-&quot;$&quot;* #,##0.0_-;_-&quot;$&quot;* &quot;-&quot;??_-;_-@_-">
                  <c:v>68241.223224234229</c:v>
                </c:pt>
                <c:pt idx="1">
                  <c:v>83467.789611999993</c:v>
                </c:pt>
              </c:numCache>
            </c:numRef>
          </c:val>
        </c:ser>
        <c:ser>
          <c:idx val="1"/>
          <c:order val="1"/>
          <c:tx>
            <c:strRef>
              <c:f>'7'!$N$6</c:f>
              <c:strCache>
                <c:ptCount val="1"/>
                <c:pt idx="0">
                  <c:v>Presupuesto real (precios 2019)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/>
              </a:solidFill>
            </c:spPr>
          </c:dPt>
          <c:dLbls>
            <c:numFmt formatCode="&quot;$&quot;#,##0" sourceLinked="0"/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'7'!$O$4:$P$4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'7'!$O$6:$P$6</c:f>
              <c:numCache>
                <c:formatCode>_-"$"* #,##0.0_-;\-"$"* #,##0.0_-;_-"$"* "-"??_-;_-@_-</c:formatCode>
                <c:ptCount val="2"/>
                <c:pt idx="0">
                  <c:v>68241.223224234229</c:v>
                </c:pt>
                <c:pt idx="1">
                  <c:v>58328.294627533185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8914304"/>
        <c:axId val="126372096"/>
      </c:barChart>
      <c:catAx>
        <c:axId val="21891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6372096"/>
        <c:crosses val="autoZero"/>
        <c:auto val="1"/>
        <c:lblAlgn val="ctr"/>
        <c:lblOffset val="100"/>
        <c:noMultiLvlLbl val="0"/>
      </c:catAx>
      <c:valAx>
        <c:axId val="126372096"/>
        <c:scaling>
          <c:orientation val="minMax"/>
        </c:scaling>
        <c:delete val="1"/>
        <c:axPos val="l"/>
        <c:numFmt formatCode="_-&quot;$&quot;* #,##0.0_-;\-&quot;$&quot;* #,##0.0_-;_-&quot;$&quot;* &quot;-&quot;??_-;_-@_-" sourceLinked="1"/>
        <c:majorTickMark val="out"/>
        <c:minorTickMark val="none"/>
        <c:tickLblPos val="nextTo"/>
        <c:crossAx val="2189143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'7'!$A$19</c:f>
              <c:strCache>
                <c:ptCount val="1"/>
                <c:pt idx="0">
                  <c:v>Ministerio de Educación</c:v>
                </c:pt>
              </c:strCache>
            </c:strRef>
          </c:tx>
          <c:spPr>
            <a:ln w="63500"/>
          </c:spPr>
          <c:marker>
            <c:symbol val="diamond"/>
            <c:size val="18"/>
            <c:spPr>
              <a:solidFill>
                <a:schemeClr val="bg1"/>
              </a:solidFill>
              <a:ln w="25400"/>
            </c:spPr>
          </c:marker>
          <c:dLbls>
            <c:numFmt formatCode="&quot;$&quot;\ #,##0" sourceLinked="0"/>
            <c:txPr>
              <a:bodyPr/>
              <a:lstStyle/>
              <a:p>
                <a:pPr>
                  <a:defRPr sz="1800" b="1"/>
                </a:pPr>
                <a:endParaRPr lang="es-A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'7'!$B$17:$I$17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'7'!$B$19:$I$19</c:f>
              <c:numCache>
                <c:formatCode>_-"$"* #,##0.0_-;\-"$"* #,##0.0_-;_-"$"* "-"??_-;_-@_-</c:formatCode>
                <c:ptCount val="8"/>
                <c:pt idx="0">
                  <c:v>69164.795930040229</c:v>
                </c:pt>
                <c:pt idx="1">
                  <c:v>67800.802578762843</c:v>
                </c:pt>
                <c:pt idx="2">
                  <c:v>69104.709120149506</c:v>
                </c:pt>
                <c:pt idx="3">
                  <c:v>68385.723047806765</c:v>
                </c:pt>
                <c:pt idx="4">
                  <c:v>68987.87243012317</c:v>
                </c:pt>
                <c:pt idx="5">
                  <c:v>66432.85656482949</c:v>
                </c:pt>
                <c:pt idx="6">
                  <c:v>68241.223224234229</c:v>
                </c:pt>
                <c:pt idx="7">
                  <c:v>58328.294627533185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1861888"/>
        <c:axId val="126374400"/>
      </c:lineChart>
      <c:catAx>
        <c:axId val="2218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s-AR"/>
          </a:p>
        </c:txPr>
        <c:crossAx val="126374400"/>
        <c:crosses val="autoZero"/>
        <c:auto val="1"/>
        <c:lblAlgn val="ctr"/>
        <c:lblOffset val="100"/>
        <c:noMultiLvlLbl val="0"/>
      </c:catAx>
      <c:valAx>
        <c:axId val="126374400"/>
        <c:scaling>
          <c:orientation val="minMax"/>
          <c:min val="40000"/>
        </c:scaling>
        <c:delete val="0"/>
        <c:axPos val="l"/>
        <c:numFmt formatCode="_-&quot;$&quot;* #,##0.0_-;\-&quot;$&quot;* #,##0.0_-;_-&quot;$&quot;* &quot;-&quot;??_-;_-@_-" sourceLinked="1"/>
        <c:majorTickMark val="out"/>
        <c:minorTickMark val="none"/>
        <c:tickLblPos val="nextTo"/>
        <c:crossAx val="2218618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s-A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D161F-F1B1-46ED-A7A0-48EADD4F4040}" type="datetimeFigureOut">
              <a:rPr lang="es-AR" smtClean="0"/>
              <a:pPr/>
              <a:t>6/12/2019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487E3-548E-47B8-95EA-55BB3A7D0DD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93001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487E3-548E-47B8-95EA-55BB3A7D0DD7}" type="slidenum">
              <a:rPr lang="es-AR" smtClean="0"/>
              <a:pPr/>
              <a:t>2</a:t>
            </a:fld>
            <a:endParaRPr lang="es-A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487E3-548E-47B8-95EA-55BB3A7D0DD7}" type="slidenum">
              <a:rPr lang="es-AR" smtClean="0"/>
              <a:pPr/>
              <a:t>24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883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487E3-548E-47B8-95EA-55BB3A7D0DD7}" type="slidenum">
              <a:rPr lang="es-AR" smtClean="0"/>
              <a:pPr/>
              <a:t>25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883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59C4C-0109-4A35-BF37-9DDD887AC07F}" type="slidenum">
              <a:rPr lang="es-AR" smtClean="0"/>
              <a:t>29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33534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487E3-548E-47B8-95EA-55BB3A7D0DD7}" type="slidenum">
              <a:rPr lang="es-AR" smtClean="0"/>
              <a:pPr/>
              <a:t>3</a:t>
            </a:fld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487E3-548E-47B8-95EA-55BB3A7D0DD7}" type="slidenum">
              <a:rPr lang="es-AR" smtClean="0"/>
              <a:pPr/>
              <a:t>10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5042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BD4C5-F270-42D5-A64A-4FEC7BC6E028}" type="slidenum">
              <a:rPr lang="es-AR" smtClean="0"/>
              <a:pPr/>
              <a:t>12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0499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BD4C5-F270-42D5-A64A-4FEC7BC6E028}" type="slidenum">
              <a:rPr lang="es-AR" smtClean="0"/>
              <a:pPr/>
              <a:t>17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2521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BD4C5-F270-42D5-A64A-4FEC7BC6E028}" type="slidenum">
              <a:rPr lang="es-AR" smtClean="0"/>
              <a:pPr/>
              <a:t>18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4195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BD4C5-F270-42D5-A64A-4FEC7BC6E028}" type="slidenum">
              <a:rPr lang="es-AR" smtClean="0"/>
              <a:pPr/>
              <a:t>19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4195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BD4C5-F270-42D5-A64A-4FEC7BC6E028}" type="slidenum">
              <a:rPr lang="es-AR" smtClean="0"/>
              <a:pPr/>
              <a:t>22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40733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BD4C5-F270-42D5-A64A-4FEC7BC6E028}" type="slidenum">
              <a:rPr lang="es-AR" smtClean="0"/>
              <a:pPr/>
              <a:t>23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162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5B49-E47C-48E1-958F-B144E518D39E}" type="datetimeFigureOut">
              <a:rPr lang="es-AR" smtClean="0"/>
              <a:pPr/>
              <a:t>6/12/2019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CAA-2491-4BEE-895C-5FFC85C7E43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14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5B49-E47C-48E1-958F-B144E518D39E}" type="datetimeFigureOut">
              <a:rPr lang="es-AR" smtClean="0"/>
              <a:pPr/>
              <a:t>6/12/2019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CAA-2491-4BEE-895C-5FFC85C7E43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512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5B49-E47C-48E1-958F-B144E518D39E}" type="datetimeFigureOut">
              <a:rPr lang="es-AR" smtClean="0"/>
              <a:pPr/>
              <a:t>6/12/2019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CAA-2491-4BEE-895C-5FFC85C7E43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82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5B49-E47C-48E1-958F-B144E518D39E}" type="datetimeFigureOut">
              <a:rPr lang="es-AR" smtClean="0"/>
              <a:pPr/>
              <a:t>6/12/2019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CAA-2491-4BEE-895C-5FFC85C7E43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08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5B49-E47C-48E1-958F-B144E518D39E}" type="datetimeFigureOut">
              <a:rPr lang="es-AR" smtClean="0"/>
              <a:pPr/>
              <a:t>6/12/2019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CAA-2491-4BEE-895C-5FFC85C7E43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2521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5B49-E47C-48E1-958F-B144E518D39E}" type="datetimeFigureOut">
              <a:rPr lang="es-AR" smtClean="0"/>
              <a:pPr/>
              <a:t>6/12/2019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CAA-2491-4BEE-895C-5FFC85C7E43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993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5B49-E47C-48E1-958F-B144E518D39E}" type="datetimeFigureOut">
              <a:rPr lang="es-AR" smtClean="0"/>
              <a:pPr/>
              <a:t>6/12/2019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CAA-2491-4BEE-895C-5FFC85C7E43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106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5B49-E47C-48E1-958F-B144E518D39E}" type="datetimeFigureOut">
              <a:rPr lang="es-AR" smtClean="0"/>
              <a:pPr/>
              <a:t>6/12/2019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CAA-2491-4BEE-895C-5FFC85C7E43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187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5B49-E47C-48E1-958F-B144E518D39E}" type="datetimeFigureOut">
              <a:rPr lang="es-AR" smtClean="0"/>
              <a:pPr/>
              <a:t>6/12/2019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CAA-2491-4BEE-895C-5FFC85C7E43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270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5B49-E47C-48E1-958F-B144E518D39E}" type="datetimeFigureOut">
              <a:rPr lang="es-AR" smtClean="0"/>
              <a:pPr/>
              <a:t>6/12/2019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CAA-2491-4BEE-895C-5FFC85C7E43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451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5B49-E47C-48E1-958F-B144E518D39E}" type="datetimeFigureOut">
              <a:rPr lang="es-AR" smtClean="0"/>
              <a:pPr/>
              <a:t>6/12/2019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CAA-2491-4BEE-895C-5FFC85C7E43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814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95B49-E47C-48E1-958F-B144E518D39E}" type="datetimeFigureOut">
              <a:rPr lang="es-AR" smtClean="0"/>
              <a:pPr/>
              <a:t>6/12/2019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CBCAA-2491-4BEE-895C-5FFC85C7E43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881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1000100" y="722701"/>
            <a:ext cx="81439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AR" sz="4000" dirty="0" smtClean="0">
              <a:solidFill>
                <a:schemeClr val="accent2">
                  <a:lumMod val="50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r>
              <a:rPr lang="es-AR" sz="4000" dirty="0" smtClean="0">
                <a:solidFill>
                  <a:schemeClr val="accent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EDUCACIÓN </a:t>
            </a:r>
            <a:r>
              <a:rPr lang="es-AR" sz="4000" dirty="0">
                <a:solidFill>
                  <a:schemeClr val="accent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 LA </a:t>
            </a:r>
          </a:p>
          <a:p>
            <a:pPr algn="ctr"/>
            <a:r>
              <a:rPr lang="es-AR" sz="4000" b="1" dirty="0">
                <a:solidFill>
                  <a:schemeClr val="accent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CIUDAD DE BUENOS </a:t>
            </a:r>
            <a:r>
              <a:rPr lang="es-AR" sz="4000" b="1" dirty="0" smtClean="0">
                <a:solidFill>
                  <a:schemeClr val="accent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AIRES</a:t>
            </a:r>
            <a:endParaRPr lang="es-AR" sz="4000" b="1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s-AR" sz="2000" b="1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r>
              <a:rPr lang="es-AR" sz="4800" b="1" dirty="0">
                <a:solidFill>
                  <a:srgbClr val="00B0F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PRESUPUESTO </a:t>
            </a:r>
            <a:r>
              <a:rPr lang="es-AR" sz="4800" b="1" dirty="0" smtClean="0">
                <a:solidFill>
                  <a:srgbClr val="00B0F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2020</a:t>
            </a:r>
            <a:endParaRPr lang="es-AR" sz="4800" b="1" dirty="0">
              <a:solidFill>
                <a:srgbClr val="00B0F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s-AR" sz="4000" b="1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0" y="579070"/>
            <a:ext cx="1230797" cy="627892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4357694"/>
            <a:ext cx="2066917" cy="1735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349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14282" y="1026367"/>
            <a:ext cx="8684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4"/>
              </a:buClr>
            </a:pP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La Educación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mantiene su participación,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mientras los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intereses por el pago de la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deuda pasan de representar el 3% en 2017 al 8% (tanto en 2019 como en 2020)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es-AR" sz="2400" b="1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4" name="1 Título"/>
          <p:cNvSpPr txBox="1">
            <a:spLocks/>
          </p:cNvSpPr>
          <p:nvPr/>
        </p:nvSpPr>
        <p:spPr>
          <a:xfrm>
            <a:off x="0" y="2214554"/>
            <a:ext cx="9144000" cy="504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ct val="100000"/>
              <a:buFont typeface="Quicksand"/>
              <a:buNone/>
              <a:defRPr sz="3200" b="1" i="0" u="none" strike="noStrike" cap="none">
                <a:solidFill>
                  <a:schemeClr val="accent4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Verdana" panose="020B0604030504040204" pitchFamily="34" charset="0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algn="ctr"/>
            <a:r>
              <a:rPr lang="es-AR" sz="2000" dirty="0" smtClean="0">
                <a:solidFill>
                  <a:schemeClr val="tx2"/>
                </a:solidFill>
              </a:rPr>
              <a:t>Porcentaje de participación </a:t>
            </a:r>
            <a:r>
              <a:rPr lang="es-AR" sz="2000" dirty="0">
                <a:solidFill>
                  <a:schemeClr val="tx2"/>
                </a:solidFill>
              </a:rPr>
              <a:t>de las distintas áreas en el gasto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CuadroTexto"/>
          <p:cNvSpPr txBox="1"/>
          <p:nvPr/>
        </p:nvSpPr>
        <p:spPr>
          <a:xfrm>
            <a:off x="214282" y="500042"/>
            <a:ext cx="8643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accent4"/>
              </a:buClr>
            </a:pPr>
            <a:r>
              <a:rPr lang="es-AR" sz="28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EDUCACIÓN </a:t>
            </a:r>
            <a:r>
              <a:rPr lang="es-AR" sz="28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VS. DEUDA</a:t>
            </a:r>
          </a:p>
        </p:txBody>
      </p:sp>
      <p:sp>
        <p:nvSpPr>
          <p:cNvPr id="10" name="17 CuadroTexto">
            <a:extLst>
              <a:ext uri="{FF2B5EF4-FFF2-40B4-BE49-F238E27FC236}">
                <a16:creationId xmlns="" xmlns:a16="http://schemas.microsoft.com/office/drawing/2014/main" id="{54B0E653-B76F-43C0-ACAC-0EA6E7958A59}"/>
              </a:ext>
            </a:extLst>
          </p:cNvPr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4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432843"/>
              </p:ext>
            </p:extLst>
          </p:nvPr>
        </p:nvGraphicFramePr>
        <p:xfrm>
          <a:off x="278369" y="2497592"/>
          <a:ext cx="8643966" cy="3518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42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545898"/>
              </p:ext>
            </p:extLst>
          </p:nvPr>
        </p:nvGraphicFramePr>
        <p:xfrm>
          <a:off x="142844" y="2057400"/>
          <a:ext cx="8786874" cy="430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0" y="57148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4"/>
              </a:buClr>
            </a:pP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gasto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 deuda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muestra un importante crecimiento respecto a 2013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en tanto 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gasto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 Educación cae en términos reales.</a:t>
            </a:r>
            <a:endParaRPr lang="es-AR" sz="2400" b="1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374360" y="2545343"/>
            <a:ext cx="1754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Índice 2013 =</a:t>
            </a: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100</a:t>
            </a:r>
            <a:endParaRPr lang="es-AR" sz="16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4" name="1 Título"/>
          <p:cNvSpPr txBox="1">
            <a:spLocks/>
          </p:cNvSpPr>
          <p:nvPr/>
        </p:nvSpPr>
        <p:spPr>
          <a:xfrm>
            <a:off x="6183" y="1855111"/>
            <a:ext cx="9144000" cy="504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ct val="100000"/>
              <a:buFont typeface="Quicksand"/>
              <a:buNone/>
              <a:defRPr sz="3200" b="1" i="0" u="none" strike="noStrike" cap="none">
                <a:solidFill>
                  <a:schemeClr val="accent4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Verdana" panose="020B0604030504040204" pitchFamily="34" charset="0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algn="ctr"/>
            <a:r>
              <a:rPr lang="es-AR" sz="2000" dirty="0">
                <a:solidFill>
                  <a:schemeClr val="tx2"/>
                </a:solidFill>
              </a:rPr>
              <a:t>Crecimiento real del gasto por </a:t>
            </a:r>
            <a:r>
              <a:rPr lang="es-AR" sz="2000" dirty="0" smtClean="0">
                <a:solidFill>
                  <a:schemeClr val="tx2"/>
                </a:solidFill>
              </a:rPr>
              <a:t>función</a:t>
            </a:r>
            <a:endParaRPr lang="es-AR" sz="2000" dirty="0">
              <a:solidFill>
                <a:schemeClr val="tx2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 CuadroTexto"/>
          <p:cNvSpPr txBox="1"/>
          <p:nvPr/>
        </p:nvSpPr>
        <p:spPr>
          <a:xfrm>
            <a:off x="8001024" y="2074286"/>
            <a:ext cx="928694" cy="28575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AR" sz="2000" b="1" dirty="0">
                <a:solidFill>
                  <a:srgbClr val="00B0F0"/>
                </a:solidFill>
              </a:rPr>
              <a:t>DEUDA</a:t>
            </a:r>
            <a:endParaRPr lang="es-ES" sz="1600" b="1" dirty="0">
              <a:solidFill>
                <a:srgbClr val="00B0F0"/>
              </a:solidFill>
            </a:endParaRPr>
          </a:p>
        </p:txBody>
      </p:sp>
      <p:sp>
        <p:nvSpPr>
          <p:cNvPr id="21" name="1 CuadroTexto"/>
          <p:cNvSpPr txBox="1"/>
          <p:nvPr/>
        </p:nvSpPr>
        <p:spPr>
          <a:xfrm>
            <a:off x="7380312" y="4857760"/>
            <a:ext cx="1477968" cy="285752"/>
          </a:xfrm>
          <a:prstGeom prst="rect">
            <a:avLst/>
          </a:prstGeom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AR" sz="1800" b="1" dirty="0">
                <a:solidFill>
                  <a:schemeClr val="accent1"/>
                </a:solidFill>
              </a:rPr>
              <a:t>EDUCACION</a:t>
            </a:r>
            <a:endParaRPr lang="es-ES" sz="1800" b="1" dirty="0">
              <a:solidFill>
                <a:schemeClr val="accent1"/>
              </a:solidFill>
            </a:endParaRPr>
          </a:p>
        </p:txBody>
      </p:sp>
      <p:sp>
        <p:nvSpPr>
          <p:cNvPr id="10" name="17 CuadroTexto">
            <a:extLst>
              <a:ext uri="{FF2B5EF4-FFF2-40B4-BE49-F238E27FC236}">
                <a16:creationId xmlns="" xmlns:a16="http://schemas.microsoft.com/office/drawing/2014/main" id="{54B0E653-B76F-43C0-ACAC-0EA6E7958A59}"/>
              </a:ext>
            </a:extLst>
          </p:cNvPr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8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4869E540-ACCE-47C5-8F4F-1731FBCFADEF}"/>
              </a:ext>
            </a:extLst>
          </p:cNvPr>
          <p:cNvSpPr/>
          <p:nvPr/>
        </p:nvSpPr>
        <p:spPr>
          <a:xfrm>
            <a:off x="827584" y="620688"/>
            <a:ext cx="7488832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800" b="1" dirty="0"/>
              <a:t>PRESUPUESTO </a:t>
            </a:r>
            <a:r>
              <a:rPr lang="es-AR" sz="4800" b="1" dirty="0" smtClean="0"/>
              <a:t>2020</a:t>
            </a:r>
          </a:p>
          <a:p>
            <a:pPr algn="ctr"/>
            <a:r>
              <a:rPr lang="es-AR" sz="4800" b="1" dirty="0" smtClean="0"/>
              <a:t>MINISTERIO </a:t>
            </a:r>
            <a:r>
              <a:rPr lang="es-AR" sz="4800" b="1" dirty="0"/>
              <a:t>DE EDUCACIÓN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E9D4ACA1-457C-4872-944B-C34A8EE3AFE1}"/>
              </a:ext>
            </a:extLst>
          </p:cNvPr>
          <p:cNvSpPr txBox="1"/>
          <p:nvPr/>
        </p:nvSpPr>
        <p:spPr>
          <a:xfrm>
            <a:off x="3952792" y="2973012"/>
            <a:ext cx="1238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b="1" dirty="0">
                <a:solidFill>
                  <a:schemeClr val="accent1"/>
                </a:solidFill>
              </a:rPr>
              <a:t>TOTAL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="" xmlns:a16="http://schemas.microsoft.com/office/drawing/2014/main" id="{2A61FC07-9CCA-4AA6-9584-79C7FDBC2288}"/>
              </a:ext>
            </a:extLst>
          </p:cNvPr>
          <p:cNvSpPr/>
          <p:nvPr/>
        </p:nvSpPr>
        <p:spPr>
          <a:xfrm>
            <a:off x="2627784" y="3557787"/>
            <a:ext cx="3888432" cy="110648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b="1" dirty="0" smtClean="0"/>
              <a:t>$83.468 MILLONES</a:t>
            </a:r>
            <a:endParaRPr lang="es-AR" sz="36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1CE3FACF-3CA7-40D6-AFF8-7E68148D54A1}"/>
              </a:ext>
            </a:extLst>
          </p:cNvPr>
          <p:cNvSpPr txBox="1"/>
          <p:nvPr/>
        </p:nvSpPr>
        <p:spPr>
          <a:xfrm>
            <a:off x="1181168" y="5049449"/>
            <a:ext cx="7241662" cy="461665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es-AR" sz="2400" b="1" dirty="0">
                <a:solidFill>
                  <a:schemeClr val="accent4"/>
                </a:solidFill>
              </a:rPr>
              <a:t>REPRESENTA EL </a:t>
            </a:r>
            <a:r>
              <a:rPr lang="es-AR" sz="2400" b="1" dirty="0" smtClean="0">
                <a:solidFill>
                  <a:schemeClr val="accent4"/>
                </a:solidFill>
              </a:rPr>
              <a:t>17,4 % </a:t>
            </a:r>
            <a:r>
              <a:rPr lang="es-AR" sz="2400" b="1" dirty="0">
                <a:solidFill>
                  <a:schemeClr val="accent4"/>
                </a:solidFill>
              </a:rPr>
              <a:t>DEL PRESUPUESTO DE LA CABA</a:t>
            </a:r>
          </a:p>
        </p:txBody>
      </p:sp>
    </p:spTree>
    <p:extLst>
      <p:ext uri="{BB962C8B-B14F-4D97-AF65-F5344CB8AC3E}">
        <p14:creationId xmlns:p14="http://schemas.microsoft.com/office/powerpoint/2010/main" val="395094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Lágrima"/>
          <p:cNvSpPr/>
          <p:nvPr/>
        </p:nvSpPr>
        <p:spPr>
          <a:xfrm>
            <a:off x="8282428" y="6143644"/>
            <a:ext cx="468000" cy="432000"/>
          </a:xfrm>
          <a:prstGeom prst="teardrop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E4820716-B494-40AB-A95D-5967A376830B}" type="slidenum">
              <a:rPr lang="es-AR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pPr algn="ctr"/>
              <a:t>13</a:t>
            </a:fld>
            <a:endParaRPr lang="es-AR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112474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4"/>
              </a:buClr>
            </a:pP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presupuesto del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Ministerio crece un 22%,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por debajo de la inflación promedio proyectada.</a:t>
            </a:r>
            <a:endParaRPr lang="es-AR" sz="2400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0" y="5000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accent4"/>
              </a:buClr>
            </a:pPr>
            <a:r>
              <a:rPr lang="es-AR" sz="28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PRESUPUESTO MINISTERIO DE EDUCACIÓN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860032" y="1844824"/>
            <a:ext cx="2196435" cy="892552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  <a:r>
              <a:rPr lang="es-A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22 </a:t>
            </a:r>
            <a:r>
              <a:rPr lang="es-A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% nominal</a:t>
            </a:r>
            <a:br>
              <a:rPr lang="es-A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s-A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- 15 % real</a:t>
            </a:r>
            <a:endParaRPr lang="es-ES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24 Forma libre"/>
          <p:cNvSpPr/>
          <p:nvPr/>
        </p:nvSpPr>
        <p:spPr>
          <a:xfrm>
            <a:off x="3059832" y="2276872"/>
            <a:ext cx="1584176" cy="686641"/>
          </a:xfrm>
          <a:custGeom>
            <a:avLst/>
            <a:gdLst>
              <a:gd name="connsiteX0" fmla="*/ 0 w 646981"/>
              <a:gd name="connsiteY0" fmla="*/ 278920 h 278920"/>
              <a:gd name="connsiteX1" fmla="*/ 284671 w 646981"/>
              <a:gd name="connsiteY1" fmla="*/ 46007 h 278920"/>
              <a:gd name="connsiteX2" fmla="*/ 646981 w 646981"/>
              <a:gd name="connsiteY2" fmla="*/ 2875 h 27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981" h="278920">
                <a:moveTo>
                  <a:pt x="0" y="278920"/>
                </a:moveTo>
                <a:cubicBezTo>
                  <a:pt x="88420" y="185467"/>
                  <a:pt x="176841" y="92014"/>
                  <a:pt x="284671" y="46007"/>
                </a:cubicBezTo>
                <a:cubicBezTo>
                  <a:pt x="392501" y="0"/>
                  <a:pt x="519741" y="1437"/>
                  <a:pt x="646981" y="2875"/>
                </a:cubicBezTo>
              </a:path>
            </a:pathLst>
          </a:custGeom>
          <a:ln w="38100"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507641"/>
              </p:ext>
            </p:extLst>
          </p:nvPr>
        </p:nvGraphicFramePr>
        <p:xfrm>
          <a:off x="142844" y="2636912"/>
          <a:ext cx="8373584" cy="3721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Rectángulo"/>
          <p:cNvSpPr/>
          <p:nvPr/>
        </p:nvSpPr>
        <p:spPr>
          <a:xfrm>
            <a:off x="177571" y="2307325"/>
            <a:ext cx="2374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 millones de pesos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398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 Título"/>
          <p:cNvSpPr txBox="1">
            <a:spLocks/>
          </p:cNvSpPr>
          <p:nvPr/>
        </p:nvSpPr>
        <p:spPr>
          <a:xfrm>
            <a:off x="0" y="1772816"/>
            <a:ext cx="9144000" cy="504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ct val="100000"/>
              <a:buFont typeface="Quicksand"/>
              <a:buNone/>
              <a:defRPr sz="3200" b="1" i="0" u="none" strike="noStrike" cap="none">
                <a:solidFill>
                  <a:schemeClr val="accent4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Verdana" panose="020B0604030504040204" pitchFamily="34" charset="0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algn="ctr"/>
            <a:r>
              <a:rPr lang="es-AR" sz="2000" dirty="0" smtClean="0">
                <a:solidFill>
                  <a:schemeClr val="tx2"/>
                </a:solidFill>
              </a:rPr>
              <a:t>Presupuesto del Ministerio de Educación</a:t>
            </a:r>
            <a:endParaRPr lang="es-AR" sz="2000" dirty="0">
              <a:solidFill>
                <a:schemeClr val="tx2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Lágrima"/>
          <p:cNvSpPr/>
          <p:nvPr/>
        </p:nvSpPr>
        <p:spPr>
          <a:xfrm>
            <a:off x="8282428" y="6143644"/>
            <a:ext cx="468000" cy="432000"/>
          </a:xfrm>
          <a:prstGeom prst="teardrop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E4820716-B494-40AB-A95D-5967A376830B}" type="slidenum">
              <a:rPr lang="es-AR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pPr algn="ctr"/>
              <a:t>14</a:t>
            </a:fld>
            <a:endParaRPr lang="es-AR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95492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4"/>
              </a:buClr>
            </a:pP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presupuesto del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Ministerio viene mostrando una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caída real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 los últimos años. </a:t>
            </a:r>
            <a:endParaRPr lang="es-AR" sz="2400" b="1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6244118" y="1478149"/>
            <a:ext cx="2533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 millones de pesos de 2019</a:t>
            </a:r>
            <a:endParaRPr lang="es-AR" sz="14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14282" y="500042"/>
            <a:ext cx="8643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accent4"/>
              </a:buClr>
            </a:pPr>
            <a:r>
              <a:rPr lang="es-AR" sz="28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PRESUPUESTO </a:t>
            </a:r>
            <a:r>
              <a:rPr lang="es-AR" sz="28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DEL MINISTERIO </a:t>
            </a:r>
            <a:r>
              <a:rPr lang="es-AR" sz="28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 EDUCACIÓN</a:t>
            </a:r>
          </a:p>
        </p:txBody>
      </p:sp>
      <p:graphicFrame>
        <p:nvGraphicFramePr>
          <p:cNvPr id="1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5601296"/>
              </p:ext>
            </p:extLst>
          </p:nvPr>
        </p:nvGraphicFramePr>
        <p:xfrm>
          <a:off x="89430" y="2275086"/>
          <a:ext cx="8750206" cy="41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10 CuadroTexto"/>
          <p:cNvSpPr txBox="1"/>
          <p:nvPr/>
        </p:nvSpPr>
        <p:spPr>
          <a:xfrm rot="10800000" flipV="1">
            <a:off x="6127732" y="4437112"/>
            <a:ext cx="2746757" cy="830997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-16 % real durante la gestión Larreta</a:t>
            </a:r>
            <a:endParaRPr lang="es-ES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11 Forma libre"/>
          <p:cNvSpPr/>
          <p:nvPr/>
        </p:nvSpPr>
        <p:spPr>
          <a:xfrm rot="423877" flipV="1">
            <a:off x="4081468" y="3318258"/>
            <a:ext cx="3891115" cy="766483"/>
          </a:xfrm>
          <a:custGeom>
            <a:avLst/>
            <a:gdLst>
              <a:gd name="connsiteX0" fmla="*/ 0 w 646981"/>
              <a:gd name="connsiteY0" fmla="*/ 278920 h 278920"/>
              <a:gd name="connsiteX1" fmla="*/ 284671 w 646981"/>
              <a:gd name="connsiteY1" fmla="*/ 46007 h 278920"/>
              <a:gd name="connsiteX2" fmla="*/ 646981 w 646981"/>
              <a:gd name="connsiteY2" fmla="*/ 2875 h 27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981" h="278920">
                <a:moveTo>
                  <a:pt x="0" y="278920"/>
                </a:moveTo>
                <a:cubicBezTo>
                  <a:pt x="88420" y="185467"/>
                  <a:pt x="176841" y="92014"/>
                  <a:pt x="284671" y="46007"/>
                </a:cubicBezTo>
                <a:cubicBezTo>
                  <a:pt x="392501" y="0"/>
                  <a:pt x="519741" y="1437"/>
                  <a:pt x="646981" y="2875"/>
                </a:cubicBezTo>
              </a:path>
            </a:pathLst>
          </a:custGeom>
          <a:ln w="38100"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Lágrima"/>
          <p:cNvSpPr/>
          <p:nvPr/>
        </p:nvSpPr>
        <p:spPr>
          <a:xfrm>
            <a:off x="8282428" y="6143644"/>
            <a:ext cx="468000" cy="432000"/>
          </a:xfrm>
          <a:prstGeom prst="teardrop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E4820716-B494-40AB-A95D-5967A376830B}" type="slidenum">
              <a:rPr lang="es-AR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pPr algn="ctr"/>
              <a:t>15</a:t>
            </a:fld>
            <a:endParaRPr lang="es-AR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585597"/>
            <a:ext cx="8964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4"/>
              </a:buClr>
            </a:pP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gasto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real por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alumno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 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encuentra muy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por debajo del nivel de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2013.</a:t>
            </a:r>
            <a:endParaRPr lang="es-AR" b="1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85720" y="2294745"/>
            <a:ext cx="1556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Índice 2013 =100</a:t>
            </a:r>
          </a:p>
        </p:txBody>
      </p:sp>
      <p:sp>
        <p:nvSpPr>
          <p:cNvPr id="34" name="1 Título"/>
          <p:cNvSpPr txBox="1">
            <a:spLocks/>
          </p:cNvSpPr>
          <p:nvPr/>
        </p:nvSpPr>
        <p:spPr>
          <a:xfrm>
            <a:off x="0" y="1866117"/>
            <a:ext cx="9144000" cy="504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ct val="100000"/>
              <a:buFont typeface="Quicksand"/>
              <a:buNone/>
              <a:defRPr sz="3200" b="1" i="0" u="none" strike="noStrike" cap="none">
                <a:solidFill>
                  <a:schemeClr val="accent4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Verdana" panose="020B0604030504040204" pitchFamily="34" charset="0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algn="ctr"/>
            <a:r>
              <a:rPr lang="es-AR" sz="2000" dirty="0">
                <a:solidFill>
                  <a:schemeClr val="tx2"/>
                </a:solidFill>
              </a:rPr>
              <a:t>Gasto en educación por matrícula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679587"/>
              </p:ext>
            </p:extLst>
          </p:nvPr>
        </p:nvGraphicFramePr>
        <p:xfrm>
          <a:off x="142843" y="2602522"/>
          <a:ext cx="8821643" cy="3541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98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Lágrima"/>
          <p:cNvSpPr/>
          <p:nvPr/>
        </p:nvSpPr>
        <p:spPr>
          <a:xfrm>
            <a:off x="8282428" y="6143644"/>
            <a:ext cx="468000" cy="432000"/>
          </a:xfrm>
          <a:prstGeom prst="teardrop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E4820716-B494-40AB-A95D-5967A376830B}" type="slidenum">
              <a:rPr lang="es-AR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pPr algn="ctr"/>
              <a:t>16</a:t>
            </a:fld>
            <a:endParaRPr lang="es-AR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58559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4"/>
              </a:buClr>
            </a:pP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 observa igual caída si se considera el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gasto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real por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Unidad Educativa. </a:t>
            </a:r>
            <a:endParaRPr lang="es-AR" b="1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85720" y="2143116"/>
            <a:ext cx="1556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Índice 2013 =100</a:t>
            </a:r>
          </a:p>
        </p:txBody>
      </p:sp>
      <p:sp>
        <p:nvSpPr>
          <p:cNvPr id="34" name="1 Título"/>
          <p:cNvSpPr txBox="1">
            <a:spLocks/>
          </p:cNvSpPr>
          <p:nvPr/>
        </p:nvSpPr>
        <p:spPr>
          <a:xfrm>
            <a:off x="0" y="1866117"/>
            <a:ext cx="9144000" cy="504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ct val="100000"/>
              <a:buFont typeface="Quicksand"/>
              <a:buNone/>
              <a:defRPr sz="3200" b="1" i="0" u="none" strike="noStrike" cap="none">
                <a:solidFill>
                  <a:schemeClr val="accent4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Verdana" panose="020B0604030504040204" pitchFamily="34" charset="0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algn="ctr"/>
            <a:r>
              <a:rPr lang="es-AR" sz="2000" dirty="0">
                <a:solidFill>
                  <a:schemeClr val="tx2"/>
                </a:solidFill>
              </a:rPr>
              <a:t>Gasto en educación por </a:t>
            </a:r>
            <a:r>
              <a:rPr lang="es-AR" sz="2000" dirty="0" smtClean="0">
                <a:solidFill>
                  <a:schemeClr val="tx2"/>
                </a:solidFill>
              </a:rPr>
              <a:t>Unidad Educativa</a:t>
            </a:r>
          </a:p>
          <a:p>
            <a:pPr algn="ctr"/>
            <a:endParaRPr lang="es-AR" sz="2000" dirty="0">
              <a:solidFill>
                <a:schemeClr val="tx2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1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5948272"/>
              </p:ext>
            </p:extLst>
          </p:nvPr>
        </p:nvGraphicFramePr>
        <p:xfrm>
          <a:off x="142844" y="2564904"/>
          <a:ext cx="8749636" cy="3793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98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14282" y="500042"/>
            <a:ext cx="8643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accent4"/>
              </a:buClr>
            </a:pPr>
            <a:r>
              <a:rPr lang="es-AR" sz="28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Distribución del Gasto por Objeto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0" y="1000108"/>
            <a:ext cx="900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61%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del Gasto Educativo se destina a Salarios, mientras que el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20%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está compuesto por Transferencias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(en su mayor parte al Sector Privado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).</a:t>
            </a:r>
            <a:endParaRPr lang="es-ES" sz="2400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821288"/>
              </p:ext>
            </p:extLst>
          </p:nvPr>
        </p:nvGraphicFramePr>
        <p:xfrm>
          <a:off x="142844" y="2200437"/>
          <a:ext cx="8858312" cy="400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07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42844" y="500042"/>
            <a:ext cx="8715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accent4"/>
              </a:buClr>
            </a:pPr>
            <a:r>
              <a:rPr lang="es-AR" sz="2800" b="1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MASA SALARIAL</a:t>
            </a:r>
            <a:endParaRPr lang="es-AR" sz="2800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42845" y="1000108"/>
            <a:ext cx="90011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gasto en remuneraciones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para 2020 asciende a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$50.882 millones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un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19%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más </a:t>
            </a:r>
            <a:r>
              <a:rPr lang="es-AR" sz="2400" b="1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respecto a 2019. De ellos, $43.935 corresponden a salarios docentes. </a:t>
            </a:r>
            <a:r>
              <a:rPr lang="es-AR" sz="2400" b="1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 se compensa la inflación. </a:t>
            </a:r>
            <a:r>
              <a:rPr lang="es-AR" sz="2400" b="1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 2020 </a:t>
            </a:r>
            <a:r>
              <a:rPr lang="es-AR" sz="2400" b="1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</a:t>
            </a:r>
            <a:r>
              <a:rPr lang="es-AR" sz="2400" b="1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poder adquisitivo de la 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masa </a:t>
            </a:r>
            <a:r>
              <a:rPr lang="es-AR" sz="2400" b="1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salarial es </a:t>
            </a:r>
            <a:r>
              <a:rPr lang="es-AR" sz="2400" b="1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un </a:t>
            </a:r>
            <a:r>
              <a:rPr lang="es-AR" sz="2400" b="1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-19,6% menor que en 2015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es-ES" sz="2000" dirty="0">
              <a:solidFill>
                <a:schemeClr val="accent4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355976" y="6372036"/>
            <a:ext cx="45640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100" smtClean="0"/>
              <a:t>* Proyección sobre los datos informados por GCBA y pauta salarial promedio</a:t>
            </a:r>
            <a:endParaRPr lang="es-AR" sz="1100"/>
          </a:p>
        </p:txBody>
      </p:sp>
      <p:graphicFrame>
        <p:nvGraphicFramePr>
          <p:cNvPr id="1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624657"/>
              </p:ext>
            </p:extLst>
          </p:nvPr>
        </p:nvGraphicFramePr>
        <p:xfrm>
          <a:off x="251520" y="2939100"/>
          <a:ext cx="8606728" cy="3298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13 Rectángulo redondeado"/>
          <p:cNvSpPr/>
          <p:nvPr/>
        </p:nvSpPr>
        <p:spPr>
          <a:xfrm>
            <a:off x="7812360" y="3429000"/>
            <a:ext cx="936104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b="1" smtClean="0"/>
              <a:t>-19,6% real</a:t>
            </a:r>
            <a:endParaRPr lang="es-AR" sz="1600" b="1"/>
          </a:p>
        </p:txBody>
      </p:sp>
      <p:cxnSp>
        <p:nvCxnSpPr>
          <p:cNvPr id="16" name="15 Conector recto"/>
          <p:cNvCxnSpPr/>
          <p:nvPr/>
        </p:nvCxnSpPr>
        <p:spPr>
          <a:xfrm flipV="1">
            <a:off x="3635896" y="3681028"/>
            <a:ext cx="0" cy="14401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endCxn id="14" idx="1"/>
          </p:cNvCxnSpPr>
          <p:nvPr/>
        </p:nvCxnSpPr>
        <p:spPr>
          <a:xfrm>
            <a:off x="3635896" y="3681028"/>
            <a:ext cx="41764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9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42844" y="500042"/>
            <a:ext cx="8715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accent4"/>
              </a:buClr>
            </a:pPr>
            <a:r>
              <a:rPr lang="es-AR" sz="28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DOTACION DE CARGOS</a:t>
            </a:r>
            <a:endParaRPr lang="es-AR" sz="2800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03456" y="1147228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La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cantidad de cargos docentes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 el proyecto de Presupuesto de 2020 asciende a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98.659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3.264 cargos más que en </a:t>
            </a:r>
            <a:r>
              <a:rPr lang="es-AR" sz="2400" b="1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2019.</a:t>
            </a:r>
            <a:endParaRPr lang="es-ES" sz="2000" dirty="0">
              <a:solidFill>
                <a:schemeClr val="accent4"/>
              </a:solidFill>
            </a:endParaRPr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2366623" y="2636912"/>
            <a:ext cx="4267846" cy="504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ct val="100000"/>
              <a:buFont typeface="Quicksand"/>
              <a:buNone/>
              <a:defRPr sz="3200" b="1" i="0" u="none" strike="noStrike" cap="none">
                <a:solidFill>
                  <a:schemeClr val="accent4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Verdana" panose="020B0604030504040204" pitchFamily="34" charset="0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algn="ctr"/>
            <a:r>
              <a:rPr lang="es-AR" sz="2000" dirty="0" smtClean="0">
                <a:solidFill>
                  <a:schemeClr val="tx2"/>
                </a:solidFill>
              </a:rPr>
              <a:t>Cantidad de cargos </a:t>
            </a:r>
            <a:endParaRPr lang="es-AR" sz="2000" dirty="0">
              <a:solidFill>
                <a:schemeClr val="tx2"/>
              </a:solidFill>
            </a:endParaRPr>
          </a:p>
        </p:txBody>
      </p:sp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733720"/>
              </p:ext>
            </p:extLst>
          </p:nvPr>
        </p:nvGraphicFramePr>
        <p:xfrm>
          <a:off x="227084" y="2924944"/>
          <a:ext cx="8606190" cy="34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59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uadroTexto"/>
          <p:cNvSpPr txBox="1"/>
          <p:nvPr/>
        </p:nvSpPr>
        <p:spPr>
          <a:xfrm>
            <a:off x="142844" y="944136"/>
            <a:ext cx="8684389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Clr>
                <a:schemeClr val="accent4"/>
              </a:buClr>
              <a:buFont typeface="Arial" pitchFamily="34" charset="0"/>
              <a:buChar char="•"/>
            </a:pP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presupuesto de la Ciudad muestra una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política de Déficit Cero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 marL="457200" indent="-457200" algn="just">
              <a:spcAft>
                <a:spcPts val="1200"/>
              </a:spcAft>
              <a:buClr>
                <a:schemeClr val="accent4"/>
              </a:buClr>
              <a:buFont typeface="Arial" pitchFamily="34" charset="0"/>
              <a:buChar char="•"/>
            </a:pP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Presupuesto Total de la Ciudad 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aumenta un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+26% 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para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2020, 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alcanzando los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$480 mil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millones.</a:t>
            </a:r>
          </a:p>
          <a:p>
            <a:pPr marL="457200" indent="-457200" algn="just">
              <a:spcAft>
                <a:spcPts val="1200"/>
              </a:spcAft>
              <a:buClr>
                <a:schemeClr val="accent4"/>
              </a:buClr>
              <a:buFont typeface="Arial" pitchFamily="34" charset="0"/>
              <a:buChar char="•"/>
            </a:pP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 una inflación promedio proyectada de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43%, 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presupuesto de CABA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sufre un recorte real del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-12,2%.</a:t>
            </a:r>
          </a:p>
          <a:p>
            <a:pPr marL="457200" indent="-457200" algn="just">
              <a:spcAft>
                <a:spcPts val="1200"/>
              </a:spcAft>
              <a:buClr>
                <a:schemeClr val="accent4"/>
              </a:buClr>
              <a:buFont typeface="Arial" pitchFamily="34" charset="0"/>
              <a:buChar char="•"/>
            </a:pP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La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variación de los recursos por debajo de la inflación 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da cuenta de un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presupuesto subestimado.</a:t>
            </a:r>
          </a:p>
          <a:p>
            <a:pPr marL="457200" indent="-457200" algn="just">
              <a:spcAft>
                <a:spcPts val="1200"/>
              </a:spcAft>
              <a:buClr>
                <a:schemeClr val="accent4"/>
              </a:buClr>
              <a:buFont typeface="Arial" pitchFamily="34" charset="0"/>
              <a:buChar char="•"/>
            </a:pP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 presenta un importante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ajuste en Gastos de Capital.</a:t>
            </a:r>
          </a:p>
          <a:p>
            <a:pPr marL="457200" indent="-457200" algn="just">
              <a:spcAft>
                <a:spcPts val="1200"/>
              </a:spcAft>
              <a:buClr>
                <a:schemeClr val="accent4"/>
              </a:buClr>
              <a:buFont typeface="Arial" pitchFamily="34" charset="0"/>
              <a:buChar char="•"/>
            </a:pP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excepción de servicios de seguridad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todas las finalidades del gasto son ajustadas en términos reales.</a:t>
            </a:r>
          </a:p>
          <a:p>
            <a:pPr marL="457200" indent="-457200" algn="just">
              <a:spcAft>
                <a:spcPts val="1200"/>
              </a:spcAft>
              <a:buClr>
                <a:schemeClr val="accent4"/>
              </a:buClr>
              <a:buFont typeface="Arial" pitchFamily="34" charset="0"/>
              <a:buChar char="•"/>
            </a:pP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gasto social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presenta una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caída real del -11%.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Todas las funciones sociales caen en términos reales.</a:t>
            </a:r>
          </a:p>
          <a:p>
            <a:pPr marL="457200" indent="-457200" algn="just">
              <a:spcAft>
                <a:spcPts val="1200"/>
              </a:spcAft>
              <a:buClr>
                <a:schemeClr val="accent4"/>
              </a:buClr>
            </a:pPr>
            <a:endParaRPr lang="es-AR" sz="2400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29773" y="482471"/>
            <a:ext cx="8684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4"/>
              </a:buClr>
            </a:pP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DESTACADOS</a:t>
            </a:r>
            <a:endParaRPr lang="es-AR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81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Lágrima"/>
          <p:cNvSpPr/>
          <p:nvPr/>
        </p:nvSpPr>
        <p:spPr>
          <a:xfrm>
            <a:off x="8282428" y="6143644"/>
            <a:ext cx="468000" cy="432000"/>
          </a:xfrm>
          <a:prstGeom prst="teardrop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E4820716-B494-40AB-A95D-5967A376830B}" type="slidenum">
              <a:rPr lang="es-AR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pPr algn="ctr"/>
              <a:t>20</a:t>
            </a:fld>
            <a:endParaRPr lang="es-AR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585597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4"/>
              </a:buClr>
            </a:pPr>
            <a:r>
              <a:rPr lang="es-AR" sz="2400" b="1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La combinación entre menor masa salarial y mayor dotación de cargos muestra un </a:t>
            </a:r>
            <a:r>
              <a:rPr lang="es-AR" sz="2400" b="1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deterioro del salario promedio por docente.</a:t>
            </a:r>
            <a:r>
              <a:rPr lang="es-AR" sz="2400" b="1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s-AR" sz="2400" b="1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 el presupuesto 2020, el salario promedio sería </a:t>
            </a:r>
            <a:r>
              <a:rPr lang="es-AR" sz="2400" b="1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-11,4% menor al de 2019 y -23% menor al de </a:t>
            </a:r>
            <a:r>
              <a:rPr lang="es-AR" sz="2400" b="1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2015</a:t>
            </a:r>
            <a:endParaRPr lang="es-AR" sz="2400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063163"/>
              </p:ext>
            </p:extLst>
          </p:nvPr>
        </p:nvGraphicFramePr>
        <p:xfrm>
          <a:off x="251520" y="2348880"/>
          <a:ext cx="8640960" cy="3663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467544" y="6047710"/>
            <a:ext cx="45640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100" smtClean="0"/>
              <a:t>* Proyección sobre los datos informados por GCBA y pauta salarial promedio</a:t>
            </a:r>
            <a:endParaRPr lang="es-AR" sz="1100"/>
          </a:p>
        </p:txBody>
      </p:sp>
    </p:spTree>
    <p:extLst>
      <p:ext uri="{BB962C8B-B14F-4D97-AF65-F5344CB8AC3E}">
        <p14:creationId xmlns:p14="http://schemas.microsoft.com/office/powerpoint/2010/main" val="17075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Lágrima"/>
          <p:cNvSpPr/>
          <p:nvPr/>
        </p:nvSpPr>
        <p:spPr>
          <a:xfrm>
            <a:off x="8282428" y="6143644"/>
            <a:ext cx="468000" cy="432000"/>
          </a:xfrm>
          <a:prstGeom prst="teardrop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E4820716-B494-40AB-A95D-5967A376830B}" type="slidenum">
              <a:rPr lang="es-AR" sz="1400" b="1" smtClean="0">
                <a:solidFill>
                  <a:schemeClr val="bg1"/>
                </a:solidFill>
                <a:latin typeface="Segoe UI Semibold" panose="020B0702040204020203" pitchFamily="34" charset="0"/>
              </a:rPr>
              <a:pPr algn="ctr"/>
              <a:t>21</a:t>
            </a:fld>
            <a:endParaRPr lang="es-AR" sz="1400" b="1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58559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4"/>
              </a:buClr>
            </a:pPr>
            <a:r>
              <a:rPr lang="es-AR" sz="2400" b="1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deterioro de la masa salarial se presenta en todos los niveles (a excepción de adultos). Es particularmente fuerte en inicial, media y artística.</a:t>
            </a:r>
            <a:endParaRPr lang="es-AR" sz="2400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842397"/>
              </p:ext>
            </p:extLst>
          </p:nvPr>
        </p:nvGraphicFramePr>
        <p:xfrm>
          <a:off x="251488" y="1628800"/>
          <a:ext cx="8640960" cy="4599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315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CuadroTexto"/>
          <p:cNvSpPr txBox="1"/>
          <p:nvPr/>
        </p:nvSpPr>
        <p:spPr>
          <a:xfrm>
            <a:off x="214282" y="1142984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La participación de la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Educación Estatal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 </a:t>
            </a:r>
            <a:r>
              <a:rPr lang="es-AR" sz="2400" b="1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del 47%,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 tanto la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Educación de Gestión Privada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 </a:t>
            </a:r>
            <a:r>
              <a:rPr lang="es-AR" sz="2400" b="1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del 17%. </a:t>
            </a:r>
            <a:endParaRPr lang="es-AR" sz="2400" b="1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14282" y="500042"/>
            <a:ext cx="8643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accent4"/>
              </a:buClr>
            </a:pPr>
            <a:r>
              <a:rPr lang="es-AR" sz="28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Distribución del Presupuesto Educativo</a:t>
            </a:r>
            <a:endParaRPr lang="es-AR" sz="2800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202927"/>
              </p:ext>
            </p:extLst>
          </p:nvPr>
        </p:nvGraphicFramePr>
        <p:xfrm>
          <a:off x="-32" y="1973981"/>
          <a:ext cx="5293252" cy="5004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187856"/>
              </p:ext>
            </p:extLst>
          </p:nvPr>
        </p:nvGraphicFramePr>
        <p:xfrm>
          <a:off x="4573108" y="1965158"/>
          <a:ext cx="4285140" cy="4356841"/>
        </p:xfrm>
        <a:graphic>
          <a:graphicData uri="http://schemas.openxmlformats.org/drawingml/2006/table">
            <a:tbl>
              <a:tblPr/>
              <a:tblGrid>
                <a:gridCol w="2521055"/>
                <a:gridCol w="1764085"/>
              </a:tblGrid>
              <a:tr h="211954"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Unidad Ejecutora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millones de pesos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40214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Total Ministerio de Educación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 $          83.467,8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233149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DG Educación Gestión Estatal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      39.456,2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33149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DG Educación Gestión Privada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      14.105,4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149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DG Servicios a las Escuelas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        5.847,6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33149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DG Educación Superior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        4.957,6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149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DG Mantenimiento Escolar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        3.664,9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80104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SS Coordinación Pedagógica y  Equidad Educativa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        3.521,2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149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DG Infraestructura Escolar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        3.052,8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80104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SS Carrera Docente y Formación Técnica Profesional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        2.991,7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104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SS Ciudad Inteligente y Tecnología Educativa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        2.954,9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33149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Ministerio (Central)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        1.467,8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149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SS Planeamiento e Innovación Educativa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           746,8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80104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SS Gestión Económica Financiera y Administración de Recursos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           456,1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104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Un. Evaluación Intregral de la Calidad y Equidad Educ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           244,8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53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Educación – ITE Fundación Germán Abdala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4869E540-ACCE-47C5-8F4F-1731FBCFADEF}"/>
              </a:ext>
            </a:extLst>
          </p:cNvPr>
          <p:cNvSpPr/>
          <p:nvPr/>
        </p:nvSpPr>
        <p:spPr>
          <a:xfrm>
            <a:off x="1763688" y="2132856"/>
            <a:ext cx="5688632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800" b="1" dirty="0"/>
              <a:t>GASTO POR PROGRAMA</a:t>
            </a:r>
          </a:p>
        </p:txBody>
      </p:sp>
    </p:spTree>
    <p:extLst>
      <p:ext uri="{BB962C8B-B14F-4D97-AF65-F5344CB8AC3E}">
        <p14:creationId xmlns:p14="http://schemas.microsoft.com/office/powerpoint/2010/main" val="1468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t">
            <a:noAutofit/>
          </a:bodyPr>
          <a:lstStyle/>
          <a:p>
            <a:r>
              <a:rPr lang="es-AR" sz="1800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Dir. Gral. Educación Gestión Estatal</a:t>
            </a: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23831"/>
              </p:ext>
            </p:extLst>
          </p:nvPr>
        </p:nvGraphicFramePr>
        <p:xfrm>
          <a:off x="3567920" y="1628800"/>
          <a:ext cx="5256582" cy="4601590"/>
        </p:xfrm>
        <a:graphic>
          <a:graphicData uri="http://schemas.openxmlformats.org/drawingml/2006/table">
            <a:tbl>
              <a:tblPr/>
              <a:tblGrid>
                <a:gridCol w="2025975"/>
                <a:gridCol w="977787"/>
                <a:gridCol w="1126410"/>
                <a:gridCol w="1126410"/>
              </a:tblGrid>
              <a:tr h="4289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1" i="0" u="none" strike="noStrike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Programa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1" i="0" u="none" strike="noStrike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2020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1" i="0" u="none" strike="noStrike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% </a:t>
                      </a:r>
                      <a:r>
                        <a:rPr lang="es-AR" sz="1600" b="1" i="0" u="none" strike="noStrike" smtClean="0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vs 2019</a:t>
                      </a:r>
                    </a:p>
                    <a:p>
                      <a:pPr algn="ctr" rtl="0" fontAlgn="ctr"/>
                      <a:r>
                        <a:rPr lang="es-AR" sz="1600" b="1" i="0" u="none" strike="noStrike" smtClean="0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nominal</a:t>
                      </a:r>
                      <a:endParaRPr lang="es-AR" sz="1600" b="1" i="0" u="none" strike="noStrike">
                        <a:solidFill>
                          <a:srgbClr val="FFFFFF"/>
                        </a:solidFill>
                        <a:effectLst/>
                        <a:latin typeface="Segoe U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1" i="0" u="none" strike="noStrike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% vs 2019 real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DD9"/>
                    </a:solidFill>
                  </a:tcPr>
                </a:tc>
              </a:tr>
              <a:tr h="6674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Educación de gestión estatal (ctral)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789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26,4%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-11,7%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9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Educación Inicial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6.148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30,1%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-9,1%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9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Educación Primaria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15.343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24,0%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-13,3%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9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Educación Especial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3.015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23,2%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-13,9%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9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Educación Media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6.914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24,3%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-13,1%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78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Educación del Adulto y Adolescente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1.604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30,8%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-8,6%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9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Educación Técnica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5.642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39,0%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-2,9%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1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Total Dirección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1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39.456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1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27,2%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1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-11,1%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19 CuadroTexto"/>
          <p:cNvSpPr txBox="1"/>
          <p:nvPr/>
        </p:nvSpPr>
        <p:spPr>
          <a:xfrm>
            <a:off x="251520" y="6487452"/>
            <a:ext cx="8569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50" smtClean="0">
                <a:latin typeface="Segoe UI" panose="020B0502040204020203" pitchFamily="34" charset="0"/>
                <a:cs typeface="Segoe UI" panose="020B0502040204020203" pitchFamily="34" charset="0"/>
              </a:rPr>
              <a:t>* El Ministerio de Educación redefinió la metodología de las metas físicas para educación especial, media y adultos para el Presupuesto 2020</a:t>
            </a:r>
            <a:endParaRPr lang="es-AR" sz="105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539552" y="1475881"/>
            <a:ext cx="100811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b="1" smtClean="0">
                <a:latin typeface="Segoe UI" panose="020B0502040204020203" pitchFamily="34" charset="0"/>
                <a:cs typeface="Segoe UI" panose="020B0502040204020203" pitchFamily="34" charset="0"/>
              </a:rPr>
              <a:t>341.305</a:t>
            </a:r>
          </a:p>
          <a:p>
            <a:pPr algn="ctr"/>
            <a:r>
              <a:rPr lang="es-AR" sz="1200" b="1" smtClean="0">
                <a:latin typeface="Segoe UI" panose="020B0502040204020203" pitchFamily="34" charset="0"/>
                <a:cs typeface="Segoe UI" panose="020B0502040204020203" pitchFamily="34" charset="0"/>
              </a:rPr>
              <a:t>alumnos</a:t>
            </a:r>
            <a:endParaRPr lang="es-AR" sz="12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1969811" y="1475881"/>
            <a:ext cx="100811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b="1" smtClean="0">
                <a:latin typeface="Segoe UI" panose="020B0502040204020203" pitchFamily="34" charset="0"/>
                <a:cs typeface="Segoe UI" panose="020B0502040204020203" pitchFamily="34" charset="0"/>
              </a:rPr>
              <a:t>374.026</a:t>
            </a:r>
          </a:p>
          <a:p>
            <a:pPr algn="ctr"/>
            <a:r>
              <a:rPr lang="es-AR" sz="1200" b="1" smtClean="0">
                <a:latin typeface="Segoe UI" panose="020B0502040204020203" pitchFamily="34" charset="0"/>
                <a:cs typeface="Segoe UI" panose="020B0502040204020203" pitchFamily="34" charset="0"/>
              </a:rPr>
              <a:t>alumnos</a:t>
            </a:r>
            <a:endParaRPr lang="es-AR" sz="12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3563888" y="577015"/>
            <a:ext cx="5256584" cy="86409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smtClean="0">
                <a:latin typeface="Segoe UI" panose="020B0502040204020203" pitchFamily="34" charset="0"/>
                <a:cs typeface="Segoe UI" panose="020B0502040204020203" pitchFamily="34" charset="0"/>
              </a:rPr>
              <a:t>Cae el presupuesto real mientras aumenta la cantidad de alumnos</a:t>
            </a:r>
            <a:endParaRPr lang="es-AR" sz="20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4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648833"/>
              </p:ext>
            </p:extLst>
          </p:nvPr>
        </p:nvGraphicFramePr>
        <p:xfrm>
          <a:off x="140841" y="1697269"/>
          <a:ext cx="3277027" cy="479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76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t">
            <a:noAutofit/>
          </a:bodyPr>
          <a:lstStyle/>
          <a:p>
            <a:r>
              <a:rPr lang="es-AR" sz="1800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Dir. Gral. Educación </a:t>
            </a:r>
            <a:r>
              <a:rPr lang="es-AR" sz="180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Gestión Privada</a:t>
            </a:r>
            <a:endParaRPr lang="es-AR" sz="1800" dirty="0" smtClean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251520" y="6487452"/>
            <a:ext cx="8569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50" smtClean="0">
                <a:latin typeface="Segoe UI" panose="020B0502040204020203" pitchFamily="34" charset="0"/>
                <a:cs typeface="Segoe UI" panose="020B0502040204020203" pitchFamily="34" charset="0"/>
              </a:rPr>
              <a:t>* El Ministerio de Educación redefinió la metodología de las metas físicas para educación especial, media y adultos para el Presupuesto 2020</a:t>
            </a:r>
            <a:endParaRPr lang="es-AR" sz="105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539552" y="1475881"/>
            <a:ext cx="100811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b="1" smtClean="0">
                <a:latin typeface="Segoe UI" panose="020B0502040204020203" pitchFamily="34" charset="0"/>
                <a:cs typeface="Segoe UI" panose="020B0502040204020203" pitchFamily="34" charset="0"/>
              </a:rPr>
              <a:t>314.339</a:t>
            </a:r>
          </a:p>
          <a:p>
            <a:pPr algn="ctr"/>
            <a:r>
              <a:rPr lang="es-AR" sz="1200" b="1" smtClean="0">
                <a:latin typeface="Segoe UI" panose="020B0502040204020203" pitchFamily="34" charset="0"/>
                <a:cs typeface="Segoe UI" panose="020B0502040204020203" pitchFamily="34" charset="0"/>
              </a:rPr>
              <a:t>alumnos</a:t>
            </a:r>
            <a:endParaRPr lang="es-AR" sz="12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1969811" y="1475881"/>
            <a:ext cx="100811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b="1" smtClean="0">
                <a:latin typeface="Segoe UI" panose="020B0502040204020203" pitchFamily="34" charset="0"/>
                <a:cs typeface="Segoe UI" panose="020B0502040204020203" pitchFamily="34" charset="0"/>
              </a:rPr>
              <a:t>273.144</a:t>
            </a:r>
          </a:p>
          <a:p>
            <a:pPr algn="ctr"/>
            <a:r>
              <a:rPr lang="es-AR" sz="1200" b="1" smtClean="0">
                <a:latin typeface="Segoe UI" panose="020B0502040204020203" pitchFamily="34" charset="0"/>
                <a:cs typeface="Segoe UI" panose="020B0502040204020203" pitchFamily="34" charset="0"/>
              </a:rPr>
              <a:t>alumnos</a:t>
            </a:r>
            <a:endParaRPr lang="es-AR" sz="12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3563888" y="577015"/>
            <a:ext cx="5256584" cy="86409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smtClean="0">
                <a:latin typeface="Segoe UI" panose="020B0502040204020203" pitchFamily="34" charset="0"/>
                <a:cs typeface="Segoe UI" panose="020B0502040204020203" pitchFamily="34" charset="0"/>
              </a:rPr>
              <a:t>Fuerte caída del presupuesto en subsidios</a:t>
            </a:r>
          </a:p>
        </p:txBody>
      </p:sp>
      <p:graphicFrame>
        <p:nvGraphicFramePr>
          <p:cNvPr id="11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956454"/>
              </p:ext>
            </p:extLst>
          </p:nvPr>
        </p:nvGraphicFramePr>
        <p:xfrm>
          <a:off x="395536" y="1964983"/>
          <a:ext cx="2808312" cy="4570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Rectángulo"/>
          <p:cNvSpPr/>
          <p:nvPr/>
        </p:nvSpPr>
        <p:spPr>
          <a:xfrm>
            <a:off x="3564911" y="1556792"/>
            <a:ext cx="5256584" cy="4752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Presupuesto 2019: $12.633,5 millones</a:t>
            </a:r>
          </a:p>
          <a:p>
            <a:pPr algn="ctr"/>
            <a:r>
              <a:rPr lang="es-AR" sz="1200" i="1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(estimado)</a:t>
            </a:r>
          </a:p>
          <a:p>
            <a:pPr algn="ctr"/>
            <a:endParaRPr lang="es-AR" sz="1200" i="1" smtClean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s-AR" sz="2000" b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Presupuesto </a:t>
            </a:r>
            <a:r>
              <a:rPr lang="es-AR" sz="2000" b="1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2020: $14.105,4 millones</a:t>
            </a:r>
          </a:p>
          <a:p>
            <a:pPr algn="ctr"/>
            <a:r>
              <a:rPr lang="es-AR" sz="2000" b="1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(de los cuales $13.911 millones son subsidios)</a:t>
            </a:r>
            <a:endParaRPr lang="es-AR" sz="2000" b="1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es-AR" sz="1200" i="1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es-AR" sz="2000" i="1" smtClean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AR" sz="200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Pauta nominal: +11,6%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AR" sz="200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Pauta real: -22%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s-AR" sz="200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s-AR" sz="2000" b="1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 ajuste implica tanto la menor matrícula esperada como la reducción del salario real.</a:t>
            </a:r>
          </a:p>
        </p:txBody>
      </p:sp>
    </p:spTree>
    <p:extLst>
      <p:ext uri="{BB962C8B-B14F-4D97-AF65-F5344CB8AC3E}">
        <p14:creationId xmlns:p14="http://schemas.microsoft.com/office/powerpoint/2010/main" val="84052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419662"/>
              </p:ext>
            </p:extLst>
          </p:nvPr>
        </p:nvGraphicFramePr>
        <p:xfrm>
          <a:off x="467544" y="1388139"/>
          <a:ext cx="3024336" cy="441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t">
            <a:noAutofit/>
          </a:bodyPr>
          <a:lstStyle/>
          <a:p>
            <a:r>
              <a:rPr lang="es-AR" sz="1800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Dir. Gral. Educación Superior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3563888" y="625248"/>
            <a:ext cx="4952540" cy="571504"/>
          </a:xfrm>
          <a:prstGeom prst="roundRect">
            <a:avLst/>
          </a:prstGeom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Meta : 45.856 mil personas en formación docente</a:t>
            </a:r>
            <a:endParaRPr lang="es-AR" sz="1400" b="1" dirty="0" smtClean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16 Flecha curvada hacia abajo"/>
          <p:cNvSpPr/>
          <p:nvPr/>
        </p:nvSpPr>
        <p:spPr>
          <a:xfrm>
            <a:off x="1763688" y="2564904"/>
            <a:ext cx="1449280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1932996" y="3305043"/>
            <a:ext cx="1293415" cy="35719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b="1" smtClean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- 11,3%</a:t>
            </a:r>
            <a:endParaRPr lang="es-AR" b="1" dirty="0">
              <a:solidFill>
                <a:schemeClr val="tx2"/>
              </a:solidFill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957542"/>
              </p:ext>
            </p:extLst>
          </p:nvPr>
        </p:nvGraphicFramePr>
        <p:xfrm>
          <a:off x="3563888" y="1484784"/>
          <a:ext cx="4940300" cy="4127109"/>
        </p:xfrm>
        <a:graphic>
          <a:graphicData uri="http://schemas.openxmlformats.org/drawingml/2006/table">
            <a:tbl>
              <a:tblPr/>
              <a:tblGrid>
                <a:gridCol w="3822700"/>
                <a:gridCol w="1117600"/>
              </a:tblGrid>
              <a:tr h="7308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1" i="0" u="none" strike="noStrike" smtClean="0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Programa</a:t>
                      </a:r>
                      <a:r>
                        <a:rPr lang="es-AR" sz="1600" b="1" i="0" u="none" strike="noStrike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millones de pesos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DD9"/>
                    </a:solidFill>
                  </a:tcPr>
                </a:tc>
              </a:tr>
              <a:tr h="13584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1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Dirección General De Educación Superior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1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 $4.957,61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92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Educacion Artistica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 $ 1.432,61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92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Escuelas Normales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 $ 3.494,17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92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Escuelas Normales y Artística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6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 $      30,83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" name="17 Rectángulo"/>
          <p:cNvSpPr/>
          <p:nvPr/>
        </p:nvSpPr>
        <p:spPr>
          <a:xfrm>
            <a:off x="467544" y="5993904"/>
            <a:ext cx="8048884" cy="60344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smtClean="0">
                <a:latin typeface="Segoe UI" panose="020B0502040204020203" pitchFamily="34" charset="0"/>
                <a:cs typeface="Segoe UI" panose="020B0502040204020203" pitchFamily="34" charset="0"/>
              </a:rPr>
              <a:t>Ajuste en línea con el ajuste de la pauta salarial</a:t>
            </a:r>
          </a:p>
          <a:p>
            <a:pPr algn="ctr"/>
            <a:r>
              <a:rPr lang="es-AR" sz="2000" b="1" smtClean="0">
                <a:latin typeface="Segoe UI" panose="020B0502040204020203" pitchFamily="34" charset="0"/>
                <a:cs typeface="Segoe UI" panose="020B0502040204020203" pitchFamily="34" charset="0"/>
              </a:rPr>
              <a:t>No hay recursos adicionales para Unicaba</a:t>
            </a:r>
          </a:p>
        </p:txBody>
      </p:sp>
    </p:spTree>
    <p:extLst>
      <p:ext uri="{BB962C8B-B14F-4D97-AF65-F5344CB8AC3E}">
        <p14:creationId xmlns:p14="http://schemas.microsoft.com/office/powerpoint/2010/main" val="23023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706090"/>
          </a:xfrm>
        </p:spPr>
        <p:txBody>
          <a:bodyPr anchor="b">
            <a:noAutofit/>
          </a:bodyPr>
          <a:lstStyle/>
          <a:p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Dirección General de Infraestructura Escolar</a:t>
            </a:r>
            <a:endParaRPr lang="es-AR" sz="2400" b="1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51532" y="3212976"/>
            <a:ext cx="8064896" cy="86409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b="1" smtClean="0">
                <a:latin typeface="Segoe UI" panose="020B0502040204020203" pitchFamily="34" charset="0"/>
                <a:cs typeface="Segoe UI" panose="020B0502040204020203" pitchFamily="34" charset="0"/>
              </a:rPr>
              <a:t>A diferencia de los sueldos, la infraestructura fue jerarquizada en el presupuesto y crece al 76% nominal</a:t>
            </a:r>
          </a:p>
          <a:p>
            <a:pPr algn="ctr"/>
            <a:r>
              <a:rPr lang="es-AR" sz="1400" b="1" smtClean="0">
                <a:latin typeface="Segoe UI" panose="020B0502040204020203" pitchFamily="34" charset="0"/>
                <a:cs typeface="Segoe UI" panose="020B0502040204020203" pitchFamily="34" charset="0"/>
              </a:rPr>
              <a:t>Sin embargo, el Plan de Inversiones es modesto en cuanto a nuevos establecimientos y se concentra en refacciones.</a:t>
            </a:r>
          </a:p>
        </p:txBody>
      </p:sp>
      <p:graphicFrame>
        <p:nvGraphicFramePr>
          <p:cNvPr id="1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40327"/>
              </p:ext>
            </p:extLst>
          </p:nvPr>
        </p:nvGraphicFramePr>
        <p:xfrm>
          <a:off x="465425" y="908720"/>
          <a:ext cx="822492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10 Rectángulo redondeado"/>
          <p:cNvSpPr/>
          <p:nvPr/>
        </p:nvSpPr>
        <p:spPr>
          <a:xfrm>
            <a:off x="7181173" y="1412776"/>
            <a:ext cx="1293415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b="1" smtClean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+ 23%</a:t>
            </a:r>
          </a:p>
          <a:p>
            <a:pPr algn="ctr"/>
            <a:r>
              <a:rPr lang="es-AR" b="1" smtClean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real</a:t>
            </a:r>
            <a:endParaRPr lang="es-AR" b="1" dirty="0">
              <a:solidFill>
                <a:schemeClr val="tx2"/>
              </a:solidFill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916071"/>
              </p:ext>
            </p:extLst>
          </p:nvPr>
        </p:nvGraphicFramePr>
        <p:xfrm>
          <a:off x="451532" y="4221088"/>
          <a:ext cx="8023056" cy="2376262"/>
        </p:xfrm>
        <a:graphic>
          <a:graphicData uri="http://schemas.openxmlformats.org/drawingml/2006/table">
            <a:tbl>
              <a:tblPr/>
              <a:tblGrid>
                <a:gridCol w="5954073"/>
                <a:gridCol w="2068983"/>
              </a:tblGrid>
              <a:tr h="5657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800" b="1" i="0" u="none" strike="noStrike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Plan Plurianual </a:t>
                      </a:r>
                      <a:r>
                        <a:rPr lang="es-AR" sz="1800" b="1" i="0" u="none" strike="noStrike" smtClean="0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2020-2022 (nuevas construcciones)</a:t>
                      </a:r>
                      <a:endParaRPr lang="es-AR" sz="1800" b="1" i="0" u="none" strike="noStrike">
                        <a:solidFill>
                          <a:srgbClr val="FFFFFF"/>
                        </a:solidFill>
                        <a:effectLst/>
                        <a:latin typeface="Segoe U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800" b="1" i="0" u="none" strike="noStrike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m2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DD9"/>
                    </a:solidFill>
                  </a:tcPr>
                </a:tc>
              </a:tr>
              <a:tr h="362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8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Anexo Danzas 2 (Lope de Vega y Muratore)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8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15.808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8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Jardín Infantil Almafuerte y Ferreyra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8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13.816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8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Jardín Infantil Nº1 DE 4 - Lamadrid 648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8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5.336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8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Felipe Boero (Eva Perón 7449)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8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5.248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8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Finalización Yrurtia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AR" sz="18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132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97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Marcador de contenido"/>
          <p:cNvSpPr>
            <a:spLocks noGrp="1"/>
          </p:cNvSpPr>
          <p:nvPr>
            <p:ph sz="quarter" idx="4"/>
          </p:nvPr>
        </p:nvSpPr>
        <p:spPr>
          <a:xfrm>
            <a:off x="4716016" y="2502048"/>
            <a:ext cx="4041775" cy="3951288"/>
          </a:xfrm>
        </p:spPr>
        <p:txBody>
          <a:bodyPr>
            <a:normAutofit/>
          </a:bodyPr>
          <a:lstStyle/>
          <a:p>
            <a:r>
              <a:rPr lang="es-AR" sz="1800" smtClean="0">
                <a:latin typeface="Segoe UI" panose="020B0502040204020203" pitchFamily="34" charset="0"/>
                <a:cs typeface="Segoe UI" panose="020B0502040204020203" pitchFamily="34" charset="0"/>
              </a:rPr>
              <a:t>Comuna 1 (42 edificios) mantenimiento  por cuenta del Ministerio</a:t>
            </a:r>
          </a:p>
          <a:p>
            <a:r>
              <a:rPr lang="es-AR" sz="1800" smtClean="0">
                <a:latin typeface="Segoe UI" panose="020B0502040204020203" pitchFamily="34" charset="0"/>
                <a:cs typeface="Segoe UI" panose="020B0502040204020203" pitchFamily="34" charset="0"/>
              </a:rPr>
              <a:t>En las demás comunas (783 edificios), Plan SIGMA distribuido entre planes comunales y 4 planes integrales.</a:t>
            </a:r>
          </a:p>
          <a:p>
            <a:r>
              <a:rPr lang="es-AR" sz="1800" smtClean="0">
                <a:latin typeface="Segoe UI" panose="020B0502040204020203" pitchFamily="34" charset="0"/>
                <a:cs typeface="Segoe UI" panose="020B0502040204020203" pitchFamily="34" charset="0"/>
              </a:rPr>
              <a:t>Importante mejora del presupuesto para el programa Escuelas Seguras, sin indicación de meta física.</a:t>
            </a:r>
            <a:endParaRPr lang="es-AR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Dirección General de Mantenimiento</a:t>
            </a:r>
            <a:endParaRPr lang="es-AR" sz="2800" b="1" dirty="0"/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36659" y="5733256"/>
            <a:ext cx="3967778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AR" sz="1400" b="1" smtClean="0">
                <a:latin typeface="Segoe UI" panose="020B0502040204020203" pitchFamily="34" charset="0"/>
                <a:cs typeface="Segoe UI" panose="020B0502040204020203" pitchFamily="34" charset="0"/>
              </a:rPr>
              <a:t>Respecto a ejercicios anteriores, en los que Construcciones era aprox. el 90%, aumentan los servicios de mantenimiento</a:t>
            </a:r>
            <a:endParaRPr lang="es-AR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986760"/>
              </p:ext>
            </p:extLst>
          </p:nvPr>
        </p:nvGraphicFramePr>
        <p:xfrm>
          <a:off x="539551" y="1196752"/>
          <a:ext cx="7848872" cy="908050"/>
        </p:xfrm>
        <a:graphic>
          <a:graphicData uri="http://schemas.openxmlformats.org/drawingml/2006/table">
            <a:tbl>
              <a:tblPr lastRow="1"/>
              <a:tblGrid>
                <a:gridCol w="3351949"/>
                <a:gridCol w="1758944"/>
                <a:gridCol w="1758944"/>
                <a:gridCol w="979035"/>
              </a:tblGrid>
              <a:tr h="209550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Programa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2020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% nominal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100" b="1" i="0" u="none" strike="noStrike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% real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1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Mitigación del Riesgo y Escuelas seguras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1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$567.102.440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1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907%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1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9,90%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1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Administración de Mantenimiento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1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$3.097.779.650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1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57%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100" b="0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603,40%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400" b="1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Total general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400" b="1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$1.510.173.489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400" b="1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81%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400" b="1" i="0" u="none" strike="noStrike">
                          <a:solidFill>
                            <a:srgbClr val="7F7F7F"/>
                          </a:solidFill>
                          <a:effectLst/>
                          <a:latin typeface="Segoe UI"/>
                        </a:rPr>
                        <a:t>26,40%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1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78086922"/>
              </p:ext>
            </p:extLst>
          </p:nvPr>
        </p:nvGraphicFramePr>
        <p:xfrm>
          <a:off x="457200" y="2276872"/>
          <a:ext cx="404018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5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t">
            <a:noAutofit/>
          </a:bodyPr>
          <a:lstStyle/>
          <a:p>
            <a:r>
              <a:rPr lang="es-AR" sz="1800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Dir. Gral. Servicios a las Escuelas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7158" y="1214422"/>
            <a:ext cx="3008313" cy="4762501"/>
          </a:xfrm>
        </p:spPr>
        <p:txBody>
          <a:bodyPr>
            <a:normAutofit/>
          </a:bodyPr>
          <a:lstStyle/>
          <a:p>
            <a:r>
              <a:rPr lang="es-AR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Presupuesto </a:t>
            </a:r>
            <a:r>
              <a:rPr lang="es-AR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2020: $ 5.848 M</a:t>
            </a:r>
          </a:p>
          <a:p>
            <a:endParaRPr lang="es-AR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s-AR" sz="1100" dirty="0" smtClean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A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3 Marcador de texto"/>
          <p:cNvSpPr txBox="1">
            <a:spLocks/>
          </p:cNvSpPr>
          <p:nvPr/>
        </p:nvSpPr>
        <p:spPr>
          <a:xfrm>
            <a:off x="428596" y="1484784"/>
            <a:ext cx="3008313" cy="4691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A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(-17</a:t>
            </a:r>
            <a:r>
              <a:rPr kumimoji="0" lang="es-AR" sz="1400" b="1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kumimoji="0" lang="es-A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% real vs. Cierre Estimado</a:t>
            </a:r>
            <a:r>
              <a:rPr kumimoji="0" lang="es-AR" sz="1400" b="1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kumimoji="0" lang="es-A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2019)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A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A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Programas</a:t>
            </a:r>
            <a:r>
              <a:rPr kumimoji="0" lang="es-A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A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AR" sz="1400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Asistencia Alimentaria y Acción Comunitaria (Comedores Escolares)</a:t>
            </a:r>
          </a:p>
          <a:p>
            <a:endParaRPr lang="es-AR" sz="1400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AR" sz="1400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Subsidio a Cooperadoras Escolares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A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A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010514"/>
              </p:ext>
            </p:extLst>
          </p:nvPr>
        </p:nvGraphicFramePr>
        <p:xfrm>
          <a:off x="3723099" y="484972"/>
          <a:ext cx="4793329" cy="132251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475248"/>
                <a:gridCol w="1508128"/>
                <a:gridCol w="809953"/>
              </a:tblGrid>
              <a:tr h="14351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itchFamily="34" charset="0"/>
                          <a:cs typeface="Segoe UI" pitchFamily="34" charset="0"/>
                        </a:rPr>
                        <a:t>Programa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 pitchFamily="34" charset="0"/>
                          <a:cs typeface="Segoe UI" pitchFamily="34" charset="0"/>
                        </a:rPr>
                        <a:t>2020 </a:t>
                      </a:r>
                      <a:r>
                        <a:rPr lang="es-A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itchFamily="34" charset="0"/>
                          <a:cs typeface="Segoe UI" pitchFamily="34" charset="0"/>
                        </a:rPr>
                        <a:t>P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itchFamily="34" charset="0"/>
                          <a:cs typeface="Segoe UI" pitchFamily="34" charset="0"/>
                        </a:rPr>
                        <a:t>vs </a:t>
                      </a:r>
                      <a:r>
                        <a:rPr lang="es-A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 pitchFamily="34" charset="0"/>
                          <a:cs typeface="Segoe UI" pitchFamily="34" charset="0"/>
                        </a:rPr>
                        <a:t>'19 </a:t>
                      </a:r>
                      <a:r>
                        <a:rPr lang="es-A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itchFamily="34" charset="0"/>
                          <a:cs typeface="Segoe UI" pitchFamily="34" charset="0"/>
                        </a:rPr>
                        <a:t>(real)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</a:tr>
              <a:tr h="39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itchFamily="34" charset="0"/>
                          <a:ea typeface="Times New Roman"/>
                          <a:cs typeface="Segoe UI" pitchFamily="34" charset="0"/>
                        </a:rPr>
                        <a:t>Asistencia Alimentaria y Acción Comunitaria </a:t>
                      </a:r>
                      <a:endParaRPr lang="es-A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itchFamily="34" charset="0"/>
                        <a:ea typeface="Calibri"/>
                        <a:cs typeface="Segoe UI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itchFamily="34" charset="0"/>
                          <a:ea typeface="Times New Roman"/>
                          <a:cs typeface="Segoe UI" pitchFamily="34" charset="0"/>
                        </a:rPr>
                        <a:t>$ 5.675.414.708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itchFamily="34" charset="0"/>
                          <a:ea typeface="Times New Roman"/>
                          <a:cs typeface="Segoe UI" pitchFamily="34" charset="0"/>
                        </a:rPr>
                        <a:t>-17%</a:t>
                      </a:r>
                    </a:p>
                  </a:txBody>
                  <a:tcPr marL="9525" marR="9525" marT="9525" marB="0" anchor="b"/>
                </a:tc>
              </a:tr>
              <a:tr h="95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itchFamily="34" charset="0"/>
                          <a:ea typeface="Times New Roman"/>
                          <a:cs typeface="Segoe UI" pitchFamily="34" charset="0"/>
                        </a:rPr>
                        <a:t>Subsidio a Cooperadoras Escolares </a:t>
                      </a:r>
                      <a:endParaRPr lang="es-A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itchFamily="34" charset="0"/>
                        <a:ea typeface="Calibri"/>
                        <a:cs typeface="Segoe UI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itchFamily="34" charset="0"/>
                          <a:ea typeface="Times New Roman"/>
                          <a:cs typeface="Segoe UI" pitchFamily="34" charset="0"/>
                        </a:rPr>
                        <a:t>$ 172.135.936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itchFamily="34" charset="0"/>
                          <a:ea typeface="Times New Roman"/>
                          <a:cs typeface="Segoe UI" pitchFamily="34" charset="0"/>
                        </a:rPr>
                        <a:t>-32%</a:t>
                      </a:r>
                    </a:p>
                  </a:txBody>
                  <a:tcPr marL="9525" marR="9525" marT="9525" marB="0" anchor="b"/>
                </a:tc>
              </a:tr>
              <a:tr h="319472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itchFamily="34" charset="0"/>
                          <a:cs typeface="Segoe UI" pitchFamily="34" charset="0"/>
                        </a:rPr>
                        <a:t>Total Dirección</a:t>
                      </a:r>
                      <a:endParaRPr lang="es-AR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$ 5.847.550.644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-17 %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539552" y="5517232"/>
            <a:ext cx="80648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AR" sz="15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Fuerte ajuste real en Asistencia Alimentaria y en Subsidio a Cooperadoras.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785786" y="3830314"/>
            <a:ext cx="2071702" cy="1527511"/>
          </a:xfrm>
          <a:prstGeom prst="roundRect">
            <a:avLst/>
          </a:prstGeom>
          <a:solidFill>
            <a:srgbClr val="9999FF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AR" sz="16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276.740 becas alimentarias. </a:t>
            </a:r>
            <a:endParaRPr lang="es-AR" sz="1600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14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339884"/>
              </p:ext>
            </p:extLst>
          </p:nvPr>
        </p:nvGraphicFramePr>
        <p:xfrm>
          <a:off x="3458613" y="1844825"/>
          <a:ext cx="5145836" cy="351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694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uadroTexto"/>
          <p:cNvSpPr txBox="1"/>
          <p:nvPr/>
        </p:nvSpPr>
        <p:spPr>
          <a:xfrm>
            <a:off x="142844" y="944136"/>
            <a:ext cx="8684389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Clr>
                <a:schemeClr val="accent4"/>
              </a:buClr>
              <a:buFont typeface="Arial" pitchFamily="34" charset="0"/>
              <a:buChar char="•"/>
            </a:pP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Gasto en deuda pública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sigue creciendo su participación en el presupuesto.</a:t>
            </a:r>
          </a:p>
          <a:p>
            <a:pPr marL="457200" indent="-457200" algn="just">
              <a:spcAft>
                <a:spcPts val="1200"/>
              </a:spcAft>
              <a:buClr>
                <a:schemeClr val="accent4"/>
              </a:buClr>
              <a:buFont typeface="Arial" pitchFamily="34" charset="0"/>
              <a:buChar char="•"/>
            </a:pP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Gasto en Educación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cae en términos reales, en tanto el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Gasto en deuda pública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crece significativamente.</a:t>
            </a:r>
          </a:p>
          <a:p>
            <a:pPr marL="457200" indent="-457200" algn="just">
              <a:spcAft>
                <a:spcPts val="1200"/>
              </a:spcAft>
              <a:buClr>
                <a:schemeClr val="accent4"/>
              </a:buClr>
              <a:buFont typeface="Arial" pitchFamily="34" charset="0"/>
              <a:buChar char="•"/>
            </a:pPr>
            <a:r>
              <a:rPr lang="es-AR" sz="2400" b="1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presupuesto del Ministerio de Educación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asciende a $83.469 millones.</a:t>
            </a:r>
            <a:endParaRPr lang="es-AR" sz="2400" b="1" dirty="0"/>
          </a:p>
          <a:p>
            <a:pPr marL="457200" indent="-457200" algn="just">
              <a:spcAft>
                <a:spcPts val="1200"/>
              </a:spcAft>
              <a:buClr>
                <a:schemeClr val="accent4"/>
              </a:buClr>
              <a:buFont typeface="Arial" pitchFamily="34" charset="0"/>
              <a:buChar char="•"/>
            </a:pP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Crece un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22% respecto a 2019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por debajo de la inflación proyectada, con una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caída real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de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-15%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 marL="457200" indent="-457200" algn="just">
              <a:spcAft>
                <a:spcPts val="1200"/>
              </a:spcAft>
              <a:buClr>
                <a:schemeClr val="accent4"/>
              </a:buClr>
              <a:buFont typeface="Arial" pitchFamily="34" charset="0"/>
              <a:buChar char="•"/>
            </a:pP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gasto por alumno y por Unidad Educativa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 encuentra en el nivel más bajo desde 2013.</a:t>
            </a:r>
          </a:p>
          <a:p>
            <a:pPr marL="457200" indent="-457200" algn="just">
              <a:spcAft>
                <a:spcPts val="1200"/>
              </a:spcAft>
              <a:buClr>
                <a:schemeClr val="accent4"/>
              </a:buClr>
              <a:buFont typeface="Arial" pitchFamily="34" charset="0"/>
              <a:buChar char="•"/>
            </a:pP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63%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del Gasto Educativo se destina a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Salarios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mientas que el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19% son Transferencias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mayormente al sector privado.</a:t>
            </a:r>
          </a:p>
          <a:p>
            <a:pPr marL="457200" indent="-457200" algn="just">
              <a:spcAft>
                <a:spcPts val="1200"/>
              </a:spcAft>
              <a:buClr>
                <a:schemeClr val="accent4"/>
              </a:buClr>
              <a:buFont typeface="Arial" pitchFamily="34" charset="0"/>
              <a:buChar char="•"/>
            </a:pPr>
            <a:endParaRPr lang="es-AR" sz="2400" b="1" dirty="0" smtClean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457200" indent="-457200" algn="just">
              <a:spcAft>
                <a:spcPts val="1200"/>
              </a:spcAft>
              <a:buClr>
                <a:schemeClr val="accent4"/>
              </a:buClr>
            </a:pPr>
            <a:endParaRPr lang="es-AR" sz="2400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CuadroTexto"/>
          <p:cNvSpPr txBox="1"/>
          <p:nvPr/>
        </p:nvSpPr>
        <p:spPr>
          <a:xfrm>
            <a:off x="229773" y="482471"/>
            <a:ext cx="8684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4"/>
              </a:buClr>
            </a:pP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DESTACADOS</a:t>
            </a:r>
            <a:endParaRPr lang="es-AR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81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>
            <a:noAutofit/>
          </a:bodyPr>
          <a:lstStyle/>
          <a:p>
            <a:r>
              <a:rPr lang="es-AR" sz="1800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Subsecretaría de Coordinación Pedagógica y Equidad Educativa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2844" y="1484784"/>
            <a:ext cx="4141124" cy="4691063"/>
          </a:xfrm>
        </p:spPr>
        <p:txBody>
          <a:bodyPr/>
          <a:lstStyle/>
          <a:p>
            <a:r>
              <a:rPr lang="es-AR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Presupuesto </a:t>
            </a:r>
            <a:r>
              <a:rPr lang="es-AR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2020: $3.521 M</a:t>
            </a:r>
          </a:p>
          <a:p>
            <a:r>
              <a:rPr lang="es-AR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(-17% real vs. Cierre Estimado 2019)</a:t>
            </a:r>
            <a:endParaRPr lang="es-AR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s-AR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AR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Programas</a:t>
            </a: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Actividades comunes (Equipos de Apoyo. Proyectos Pedagógicos, Secundaria del Futuro)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Becas Estudiantiles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Escuela Abierta (Vacaciones en la Escuela, Música para la Equidad, Centro de Actividades Infantiles y Juveniles, Campamentos Escolares)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Extensión y capacitación (Articulación con </a:t>
            </a:r>
            <a:r>
              <a:rPr lang="es-AR" dirty="0" err="1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ONG’s</a:t>
            </a: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Fortalecimiento de la Comunidad Educativa (Buenos Aires Ciudad Educadora, </a:t>
            </a:r>
            <a:r>
              <a:rPr lang="es-AR" dirty="0" err="1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Flias</a:t>
            </a: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 la Escuela, Primera infancia, Inclusión Educativa)</a:t>
            </a:r>
          </a:p>
          <a:p>
            <a:endParaRPr lang="es-AR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A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635896"/>
              </p:ext>
            </p:extLst>
          </p:nvPr>
        </p:nvGraphicFramePr>
        <p:xfrm>
          <a:off x="3723099" y="490339"/>
          <a:ext cx="4920867" cy="167299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541108"/>
                <a:gridCol w="1548255"/>
                <a:gridCol w="831504"/>
              </a:tblGrid>
              <a:tr h="14351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Programa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2020 </a:t>
                      </a:r>
                      <a:r>
                        <a:rPr lang="es-A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P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vs </a:t>
                      </a:r>
                      <a:r>
                        <a:rPr lang="es-A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'19 </a:t>
                      </a:r>
                      <a:r>
                        <a:rPr lang="es-A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(real)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</a:tr>
              <a:tr h="258058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Actividades Comunes 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$ 685.425.161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-29%</a:t>
                      </a:r>
                    </a:p>
                  </a:txBody>
                  <a:tcPr marL="9525" marR="9525" marT="9525" marB="0" anchor="b"/>
                </a:tc>
              </a:tr>
              <a:tr h="214260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Becas Estudiantiles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$ 1.502.062.315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-14%</a:t>
                      </a:r>
                    </a:p>
                  </a:txBody>
                  <a:tcPr marL="9525" marR="9525" marT="9525" marB="0" anchor="b"/>
                </a:tc>
              </a:tr>
              <a:tr h="214260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Escuela Abierta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$ 435.517.753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-13%</a:t>
                      </a:r>
                    </a:p>
                  </a:txBody>
                  <a:tcPr marL="9525" marR="9525" marT="9525" marB="0" anchor="b"/>
                </a:tc>
              </a:tr>
              <a:tr h="214260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Extensión </a:t>
                      </a:r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Y </a:t>
                      </a:r>
                      <a:r>
                        <a:rPr lang="es-AR" sz="1200" b="0" i="0" u="none" strike="noStrik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Capacitación</a:t>
                      </a:r>
                      <a:endParaRPr lang="es-AR" sz="1200" b="0" i="0" u="none" strike="noStrik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Segoe UI"/>
                        <a:ea typeface="+mn-ea"/>
                        <a:cs typeface="+mn-cs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$ 11.445.000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-35%</a:t>
                      </a:r>
                    </a:p>
                  </a:txBody>
                  <a:tcPr marL="9525" marR="9525" marT="9525" marB="0" anchor="b"/>
                </a:tc>
              </a:tr>
              <a:tr h="365332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Fortalecimiento </a:t>
                      </a:r>
                      <a:r>
                        <a:rPr lang="es-MX" sz="1200" b="0" i="0" u="none" strike="noStrik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de la </a:t>
                      </a:r>
                      <a:r>
                        <a:rPr lang="es-MX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Comunidad Educativa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$ 886.758.345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-12%</a:t>
                      </a:r>
                    </a:p>
                  </a:txBody>
                  <a:tcPr marL="9525" marR="9525" marT="9525" marB="0" anchor="b"/>
                </a:tc>
              </a:tr>
              <a:tr h="134063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</a:rPr>
                        <a:t> Total Subsecretaría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$ 3.521.208.574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/>
                        </a:rPr>
                        <a:t>-17%</a:t>
                      </a:r>
                      <a:endParaRPr lang="es-AR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Segoe U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539552" y="5517232"/>
            <a:ext cx="80648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AR" sz="15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Se incrementa el número de becas a otorgar (+3.353), pero se ajusta el presupuesto del Programa (-14%)</a:t>
            </a:r>
          </a:p>
        </p:txBody>
      </p:sp>
      <p:graphicFrame>
        <p:nvGraphicFramePr>
          <p:cNvPr id="9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2833749"/>
              </p:ext>
            </p:extLst>
          </p:nvPr>
        </p:nvGraphicFramePr>
        <p:xfrm>
          <a:off x="4032448" y="2420888"/>
          <a:ext cx="4572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039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>
            <a:noAutofit/>
          </a:bodyPr>
          <a:lstStyle/>
          <a:p>
            <a:r>
              <a:rPr lang="es-AR" sz="1800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Subsecretaría de </a:t>
            </a:r>
            <a:r>
              <a:rPr lang="es-AR" sz="1800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Planeamiento e Innovación Educativa</a:t>
            </a:r>
            <a:endParaRPr lang="es-AR" sz="1800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AR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Presupuesto 2020: $ 747 M</a:t>
            </a:r>
          </a:p>
          <a:p>
            <a:r>
              <a:rPr lang="es-AR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(+16% real vs. Cierre Estimado 2019)</a:t>
            </a:r>
          </a:p>
          <a:p>
            <a:endParaRPr lang="es-AR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s-AR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Principales Programas</a:t>
            </a: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Planeamiento Educativo </a:t>
            </a:r>
            <a:endParaRPr lang="es-AR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Escuela de Maestros</a:t>
            </a:r>
          </a:p>
          <a:p>
            <a:endParaRPr lang="es-AR" b="1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AR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Contexto</a:t>
            </a: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 incluyeron en esta Subsecretaría partidas que en 2019 eran ejecutadas por otras áreas.</a:t>
            </a:r>
            <a:endParaRPr lang="es-AR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AR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AR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A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39552" y="5517232"/>
            <a:ext cx="80648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A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Respecto a 2019, el presupuesto del área crece en términos reales, por la inclusión de partidas consignadas en otras reparticiones en 2019.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A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Los dos principales programas contraen sus presupuestos en términos reales.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635727"/>
              </p:ext>
            </p:extLst>
          </p:nvPr>
        </p:nvGraphicFramePr>
        <p:xfrm>
          <a:off x="3635896" y="620688"/>
          <a:ext cx="4752528" cy="772536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182491"/>
                <a:gridCol w="1346210"/>
                <a:gridCol w="1223827"/>
              </a:tblGrid>
              <a:tr h="25751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Principales Programas</a:t>
                      </a:r>
                      <a:endParaRPr lang="es-AR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2020 </a:t>
                      </a:r>
                      <a:r>
                        <a:rPr lang="es-AR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</a:t>
                      </a:r>
                    </a:p>
                  </a:txBody>
                  <a:tcPr marL="6350" marR="6350" marT="635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vs </a:t>
                      </a:r>
                      <a:r>
                        <a:rPr lang="es-AR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'19 </a:t>
                      </a:r>
                      <a:r>
                        <a:rPr lang="es-AR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(real)</a:t>
                      </a:r>
                    </a:p>
                  </a:txBody>
                  <a:tcPr marL="6350" marR="6350" marT="6350" marB="0" anchor="ctr">
                    <a:solidFill>
                      <a:schemeClr val="accent2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Planeamiento Educativo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$ 215.358.833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200" b="0" i="0" u="none" strike="noStrik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-8%</a:t>
                      </a:r>
                      <a:endParaRPr lang="es-AR" sz="1200" b="0" i="0" u="none" strike="noStrik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257512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Escuela de Maestros </a:t>
                      </a:r>
                      <a:endParaRPr lang="es-AR" sz="12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$ 291.092.608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-4%</a:t>
                      </a:r>
                      <a:endParaRPr lang="es-AR" sz="12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  <p:graphicFrame>
        <p:nvGraphicFramePr>
          <p:cNvPr id="12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640691"/>
              </p:ext>
            </p:extLst>
          </p:nvPr>
        </p:nvGraphicFramePr>
        <p:xfrm>
          <a:off x="3419872" y="1700808"/>
          <a:ext cx="509655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361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>
            <a:noAutofit/>
          </a:bodyPr>
          <a:lstStyle/>
          <a:p>
            <a:r>
              <a:rPr lang="es-AR" sz="1800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SS. de Carrera Docente y Formación Técnico - Laboral</a:t>
            </a:r>
            <a:endParaRPr lang="es-AR" sz="1800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1520" y="1412776"/>
            <a:ext cx="3240360" cy="5184576"/>
          </a:xfrm>
        </p:spPr>
        <p:txBody>
          <a:bodyPr>
            <a:normAutofit lnSpcReduction="10000"/>
          </a:bodyPr>
          <a:lstStyle/>
          <a:p>
            <a:r>
              <a:rPr lang="es-AR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Presupuesto 2020: $ 2.992 M</a:t>
            </a:r>
          </a:p>
          <a:p>
            <a:r>
              <a:rPr lang="es-AR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(-15% real vs. Cierre Estimado 2019)</a:t>
            </a:r>
            <a:endParaRPr lang="es-AR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s-AR" b="1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AR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Programas</a:t>
            </a: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Actividades comunes (Diseño de políticas, gestión de cobertura de cargos).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Formación técnico – superior (ITFS, Escuela de Enfermería, Instituto de Recreación)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Administración de personal (Gestión administrativa)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Carrera docente (Cobertura de cargos docentes)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Formación laboral (</a:t>
            </a:r>
            <a:r>
              <a:rPr lang="es-AR" dirty="0" err="1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Educ</a:t>
            </a: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no formal, </a:t>
            </a:r>
            <a:r>
              <a:rPr lang="es-AR" dirty="0" err="1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Prog</a:t>
            </a: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Codo a Codo)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Empleo del Futuro (Programa Giro Digital, Segunda Vuelta, Programación Full </a:t>
            </a:r>
            <a:r>
              <a:rPr lang="es-AR" dirty="0" err="1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Stack</a:t>
            </a: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eventos).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Comisión del Registro e Evaluación de Antecedentes </a:t>
            </a:r>
            <a:r>
              <a:rPr lang="es-MX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Profesionales (</a:t>
            </a:r>
            <a:r>
              <a:rPr lang="es-MX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nuevo sistema de clasificación </a:t>
            </a:r>
            <a:r>
              <a:rPr lang="es-MX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docente)</a:t>
            </a:r>
            <a:endParaRPr lang="es-AR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AR" b="1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AR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AR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A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-180528" y="379191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563888" y="5373216"/>
            <a:ext cx="54006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Inclusión de la </a:t>
            </a:r>
            <a:r>
              <a:rPr lang="es-MX" sz="1400" dirty="0">
                <a:latin typeface="Segoe UI" panose="020B0502040204020203" pitchFamily="34" charset="0"/>
                <a:cs typeface="Segoe UI" panose="020B0502040204020203" pitchFamily="34" charset="0"/>
              </a:rPr>
              <a:t>Comisión del Registro e Evaluación de Antecedentes </a:t>
            </a:r>
            <a:r>
              <a:rPr lang="es-MX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Profesionales en 2020.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Fuerte crecimiento presupuestario de Empleo del Futuro</a:t>
            </a:r>
            <a:endParaRPr lang="es-AR" sz="14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Ajuste en Formación Técnico Superior y Formación Laboral.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373866"/>
              </p:ext>
            </p:extLst>
          </p:nvPr>
        </p:nvGraphicFramePr>
        <p:xfrm>
          <a:off x="4139952" y="555170"/>
          <a:ext cx="4880532" cy="2458819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241274"/>
                <a:gridCol w="1382469"/>
                <a:gridCol w="1256789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Programa</a:t>
                      </a:r>
                      <a:endParaRPr lang="es-AR" sz="11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2020 </a:t>
                      </a:r>
                      <a:r>
                        <a:rPr lang="es-A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vs '19 (real)</a:t>
                      </a:r>
                      <a:endParaRPr lang="es-AR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</a:tr>
              <a:tr h="194524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Formación </a:t>
                      </a:r>
                      <a:r>
                        <a:rPr lang="es-AR" sz="12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Técnico Superior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$ 640.062.012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2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</a:tr>
              <a:tr h="525556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Comisión del Registro e Evaluación de Antecedentes Profesionales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$ 72.285.588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2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</a:tr>
              <a:tr h="194524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Formación </a:t>
                      </a:r>
                      <a:r>
                        <a:rPr lang="es-AR" sz="12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laboral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$ 1.268.192.043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AR" sz="1200" b="0" i="0" u="none" strike="noStrik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</a:tr>
              <a:tr h="194524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Carrera </a:t>
                      </a:r>
                      <a:r>
                        <a:rPr lang="es-AR" sz="12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docente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$ 51.867.764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s-AR" sz="1200" b="0" i="0" u="none" strike="noStrik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Empleo del Futuro</a:t>
                      </a:r>
                      <a:endParaRPr lang="es-AR" sz="12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$ 21.536.554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2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Administración </a:t>
                      </a:r>
                      <a:r>
                        <a:rPr lang="es-AR" sz="12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 personal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$ 748.533.109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2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</a:tr>
              <a:tr h="277339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Actividades </a:t>
                      </a:r>
                      <a:r>
                        <a:rPr lang="es-AR" sz="12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comunes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$ 189.245.643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AR" sz="12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 general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400" b="1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$ 2.991.722.713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-15%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graphicFrame>
        <p:nvGraphicFramePr>
          <p:cNvPr id="12" name="1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6067245"/>
              </p:ext>
            </p:extLst>
          </p:nvPr>
        </p:nvGraphicFramePr>
        <p:xfrm>
          <a:off x="3419872" y="3068960"/>
          <a:ext cx="5724128" cy="2293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>
            <a:noAutofit/>
          </a:bodyPr>
          <a:lstStyle/>
          <a:p>
            <a:r>
              <a:rPr lang="es-AR" sz="1800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Unidad de Evaluación de la Calidad Educativa</a:t>
            </a:r>
            <a:endParaRPr lang="es-AR" sz="1800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602632" cy="4691063"/>
          </a:xfrm>
        </p:spPr>
        <p:txBody>
          <a:bodyPr/>
          <a:lstStyle/>
          <a:p>
            <a:r>
              <a:rPr lang="es-AR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Presupuesto 2020: $ 245 M</a:t>
            </a:r>
          </a:p>
          <a:p>
            <a:r>
              <a:rPr lang="es-AR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(- 18% real vs. Cierre Estimado 2019)</a:t>
            </a:r>
            <a:endParaRPr lang="es-AR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s-AR" b="1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AR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Principales Líneas</a:t>
            </a: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endParaRPr lang="es-AR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Evaluación Educativa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Información Educativa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Investigación Educativa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A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39552" y="5517232"/>
            <a:ext cx="80648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AR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El presupuesto para evaluación cae en términos reales.</a:t>
            </a:r>
          </a:p>
        </p:txBody>
      </p:sp>
      <p:graphicFrame>
        <p:nvGraphicFramePr>
          <p:cNvPr id="9" name="1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965818"/>
              </p:ext>
            </p:extLst>
          </p:nvPr>
        </p:nvGraphicFramePr>
        <p:xfrm>
          <a:off x="3275856" y="836712"/>
          <a:ext cx="523841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134275"/>
              </p:ext>
            </p:extLst>
          </p:nvPr>
        </p:nvGraphicFramePr>
        <p:xfrm>
          <a:off x="2843808" y="3573016"/>
          <a:ext cx="6480720" cy="216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645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17 CuadroTexto">
            <a:extLst>
              <a:ext uri="{FF2B5EF4-FFF2-40B4-BE49-F238E27FC236}">
                <a16:creationId xmlns="" xmlns:a16="http://schemas.microsoft.com/office/drawing/2014/main" id="{54B0E653-B76F-43C0-ACAC-0EA6E7958A59}"/>
              </a:ext>
            </a:extLst>
          </p:cNvPr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6 CuadroTexto">
            <a:extLst>
              <a:ext uri="{FF2B5EF4-FFF2-40B4-BE49-F238E27FC236}">
                <a16:creationId xmlns="" xmlns:a16="http://schemas.microsoft.com/office/drawing/2014/main" id="{FAA48DA3-72BE-4624-8E2B-95B5C67E9B75}"/>
              </a:ext>
            </a:extLst>
          </p:cNvPr>
          <p:cNvSpPr txBox="1"/>
          <p:nvPr/>
        </p:nvSpPr>
        <p:spPr>
          <a:xfrm>
            <a:off x="315766" y="2329282"/>
            <a:ext cx="3541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s-AR" dirty="0"/>
              <a:t>En miles de millones de $</a:t>
            </a:r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0087091"/>
              </p:ext>
            </p:extLst>
          </p:nvPr>
        </p:nvGraphicFramePr>
        <p:xfrm>
          <a:off x="252000" y="1772816"/>
          <a:ext cx="8640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0" y="620688"/>
            <a:ext cx="914400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Política de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DEFICIT CERO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</a:p>
          <a:p>
            <a:pPr algn="ctr">
              <a:spcAft>
                <a:spcPts val="1200"/>
              </a:spcAft>
              <a:buClr>
                <a:schemeClr val="accent4"/>
              </a:buClr>
            </a:pP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plantea un 2020 sin déficit, con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igual monto de gastos y de recursos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En tanto, se proyecta el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cierre 2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019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 </a:t>
            </a:r>
            <a:r>
              <a:rPr lang="es-MX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un gasto un </a:t>
            </a:r>
            <a:r>
              <a:rPr lang="es-MX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19% más alto </a:t>
            </a:r>
            <a:r>
              <a:rPr lang="es-MX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que en el presupuesto inicial.</a:t>
            </a:r>
            <a:endParaRPr lang="es-AR" sz="2400" b="1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76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85720" y="428604"/>
            <a:ext cx="8684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4"/>
              </a:buClr>
            </a:pP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presupuesto de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Gastos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2020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 de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$480,8 mil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millones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Representa un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crecimiento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nominal del 26%. 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onsiderando </a:t>
            </a: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la inflación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es-AR" sz="2400" b="1" dirty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gasto presenta una caída real del -12,2%.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CuadroTexto"/>
          <p:cNvSpPr txBox="1"/>
          <p:nvPr/>
        </p:nvSpPr>
        <p:spPr>
          <a:xfrm>
            <a:off x="285720" y="2214554"/>
            <a:ext cx="2004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 millones de $</a:t>
            </a:r>
          </a:p>
        </p:txBody>
      </p:sp>
      <p:sp>
        <p:nvSpPr>
          <p:cNvPr id="8" name="17 CuadroTexto">
            <a:extLst>
              <a:ext uri="{FF2B5EF4-FFF2-40B4-BE49-F238E27FC236}">
                <a16:creationId xmlns="" xmlns:a16="http://schemas.microsoft.com/office/drawing/2014/main" id="{54B0E653-B76F-43C0-ACAC-0EA6E7958A59}"/>
              </a:ext>
            </a:extLst>
          </p:cNvPr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1D06116E-11CB-494D-95A9-42F43C8650FB}"/>
              </a:ext>
            </a:extLst>
          </p:cNvPr>
          <p:cNvSpPr txBox="1">
            <a:spLocks/>
          </p:cNvSpPr>
          <p:nvPr/>
        </p:nvSpPr>
        <p:spPr>
          <a:xfrm>
            <a:off x="1994701" y="1916832"/>
            <a:ext cx="5924062" cy="504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ct val="100000"/>
              <a:buFont typeface="Quicksand"/>
              <a:buNone/>
              <a:defRPr sz="3200" b="1" i="0" u="none" strike="noStrike" cap="none">
                <a:solidFill>
                  <a:schemeClr val="accent4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Verdana" panose="020B0604030504040204" pitchFamily="34" charset="0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algn="ctr"/>
            <a:r>
              <a:rPr lang="es-AR" sz="2000" dirty="0">
                <a:solidFill>
                  <a:schemeClr val="tx2"/>
                </a:solidFill>
              </a:rPr>
              <a:t>PRESUPUESTO TOTAL CABA </a:t>
            </a:r>
            <a:r>
              <a:rPr lang="es-AR" sz="2000" dirty="0" smtClean="0">
                <a:solidFill>
                  <a:schemeClr val="tx2"/>
                </a:solidFill>
              </a:rPr>
              <a:t>2020</a:t>
            </a:r>
            <a:endParaRPr lang="es-AR" sz="2000" dirty="0">
              <a:solidFill>
                <a:schemeClr val="tx2"/>
              </a:solidFill>
            </a:endParaRPr>
          </a:p>
        </p:txBody>
      </p:sp>
      <p:sp>
        <p:nvSpPr>
          <p:cNvPr id="2" name="Forma libre: forma 1">
            <a:extLst>
              <a:ext uri="{FF2B5EF4-FFF2-40B4-BE49-F238E27FC236}">
                <a16:creationId xmlns="" xmlns:a16="http://schemas.microsoft.com/office/drawing/2014/main" id="{BCA23480-9015-4C66-A2A3-9A55A49F2392}"/>
              </a:ext>
            </a:extLst>
          </p:cNvPr>
          <p:cNvSpPr/>
          <p:nvPr/>
        </p:nvSpPr>
        <p:spPr>
          <a:xfrm>
            <a:off x="1759877" y="3803075"/>
            <a:ext cx="1515979" cy="804665"/>
          </a:xfrm>
          <a:custGeom>
            <a:avLst/>
            <a:gdLst>
              <a:gd name="connsiteX0" fmla="*/ 0 w 1515979"/>
              <a:gd name="connsiteY0" fmla="*/ 661737 h 661737"/>
              <a:gd name="connsiteX1" fmla="*/ 469231 w 1515979"/>
              <a:gd name="connsiteY1" fmla="*/ 120316 h 661737"/>
              <a:gd name="connsiteX2" fmla="*/ 1515979 w 1515979"/>
              <a:gd name="connsiteY2" fmla="*/ 0 h 661737"/>
              <a:gd name="connsiteX3" fmla="*/ 1515979 w 1515979"/>
              <a:gd name="connsiteY3" fmla="*/ 0 h 66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5979" h="661737">
                <a:moveTo>
                  <a:pt x="0" y="661737"/>
                </a:moveTo>
                <a:cubicBezTo>
                  <a:pt x="108284" y="446171"/>
                  <a:pt x="216568" y="230605"/>
                  <a:pt x="469231" y="120316"/>
                </a:cubicBezTo>
                <a:cubicBezTo>
                  <a:pt x="721894" y="10026"/>
                  <a:pt x="1515979" y="0"/>
                  <a:pt x="1515979" y="0"/>
                </a:cubicBezTo>
                <a:lnTo>
                  <a:pt x="1515979" y="0"/>
                </a:lnTo>
              </a:path>
            </a:pathLst>
          </a:custGeom>
          <a:noFill/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accent2"/>
              </a:solidFill>
            </a:endParaRPr>
          </a:p>
        </p:txBody>
      </p:sp>
      <p:sp>
        <p:nvSpPr>
          <p:cNvPr id="11" name="Forma libre: forma 10">
            <a:extLst>
              <a:ext uri="{FF2B5EF4-FFF2-40B4-BE49-F238E27FC236}">
                <a16:creationId xmlns="" xmlns:a16="http://schemas.microsoft.com/office/drawing/2014/main" id="{F175B133-8087-419E-8E30-CD8F2762E0DB}"/>
              </a:ext>
            </a:extLst>
          </p:cNvPr>
          <p:cNvSpPr/>
          <p:nvPr/>
        </p:nvSpPr>
        <p:spPr>
          <a:xfrm>
            <a:off x="3888756" y="3760208"/>
            <a:ext cx="1515979" cy="532888"/>
          </a:xfrm>
          <a:custGeom>
            <a:avLst/>
            <a:gdLst>
              <a:gd name="connsiteX0" fmla="*/ 0 w 1515979"/>
              <a:gd name="connsiteY0" fmla="*/ 661737 h 661737"/>
              <a:gd name="connsiteX1" fmla="*/ 469231 w 1515979"/>
              <a:gd name="connsiteY1" fmla="*/ 120316 h 661737"/>
              <a:gd name="connsiteX2" fmla="*/ 1515979 w 1515979"/>
              <a:gd name="connsiteY2" fmla="*/ 0 h 661737"/>
              <a:gd name="connsiteX3" fmla="*/ 1515979 w 1515979"/>
              <a:gd name="connsiteY3" fmla="*/ 0 h 66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5979" h="661737">
                <a:moveTo>
                  <a:pt x="0" y="661737"/>
                </a:moveTo>
                <a:cubicBezTo>
                  <a:pt x="108284" y="446171"/>
                  <a:pt x="216568" y="230605"/>
                  <a:pt x="469231" y="120316"/>
                </a:cubicBezTo>
                <a:cubicBezTo>
                  <a:pt x="721894" y="10026"/>
                  <a:pt x="1515979" y="0"/>
                  <a:pt x="1515979" y="0"/>
                </a:cubicBezTo>
                <a:lnTo>
                  <a:pt x="1515979" y="0"/>
                </a:lnTo>
              </a:path>
            </a:pathLst>
          </a:custGeom>
          <a:noFill/>
          <a:ln w="5715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accent4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32F24BBD-89AF-4540-B43E-10DEBDFF0F9F}"/>
              </a:ext>
            </a:extLst>
          </p:cNvPr>
          <p:cNvSpPr txBox="1"/>
          <p:nvPr/>
        </p:nvSpPr>
        <p:spPr>
          <a:xfrm>
            <a:off x="1864093" y="3356992"/>
            <a:ext cx="760144" cy="40011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s-AR" sz="2000" b="1" dirty="0">
                <a:solidFill>
                  <a:schemeClr val="accent2"/>
                </a:solidFill>
              </a:rPr>
              <a:t>+</a:t>
            </a:r>
            <a:r>
              <a:rPr lang="es-AR" sz="2000" b="1" dirty="0" smtClean="0">
                <a:solidFill>
                  <a:schemeClr val="accent2"/>
                </a:solidFill>
              </a:rPr>
              <a:t>34%</a:t>
            </a:r>
            <a:endParaRPr lang="es-AR" sz="2000" b="1" dirty="0">
              <a:solidFill>
                <a:schemeClr val="accent2"/>
              </a:solidFill>
            </a:endParaRPr>
          </a:p>
        </p:txBody>
      </p:sp>
      <p:graphicFrame>
        <p:nvGraphicFramePr>
          <p:cNvPr id="1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881695"/>
              </p:ext>
            </p:extLst>
          </p:nvPr>
        </p:nvGraphicFramePr>
        <p:xfrm>
          <a:off x="0" y="3191690"/>
          <a:ext cx="9000000" cy="283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99BB5FC1-D50F-4C8B-957C-6993E208A50E}"/>
              </a:ext>
            </a:extLst>
          </p:cNvPr>
          <p:cNvSpPr txBox="1"/>
          <p:nvPr/>
        </p:nvSpPr>
        <p:spPr>
          <a:xfrm>
            <a:off x="3995936" y="3284984"/>
            <a:ext cx="755335" cy="40011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solidFill>
                  <a:schemeClr val="accent4"/>
                </a:solidFill>
              </a:rPr>
              <a:t>+52%</a:t>
            </a:r>
            <a:endParaRPr lang="es-AR" sz="2000" b="1" dirty="0">
              <a:solidFill>
                <a:schemeClr val="accent4"/>
              </a:solidFill>
            </a:endParaRPr>
          </a:p>
        </p:txBody>
      </p:sp>
      <p:sp>
        <p:nvSpPr>
          <p:cNvPr id="18" name="Forma libre: forma 10">
            <a:extLst>
              <a:ext uri="{FF2B5EF4-FFF2-40B4-BE49-F238E27FC236}">
                <a16:creationId xmlns="" xmlns:a16="http://schemas.microsoft.com/office/drawing/2014/main" id="{F175B133-8087-419E-8E30-CD8F2762E0DB}"/>
              </a:ext>
            </a:extLst>
          </p:cNvPr>
          <p:cNvSpPr/>
          <p:nvPr/>
        </p:nvSpPr>
        <p:spPr>
          <a:xfrm>
            <a:off x="6121004" y="3184144"/>
            <a:ext cx="1515979" cy="532888"/>
          </a:xfrm>
          <a:custGeom>
            <a:avLst/>
            <a:gdLst>
              <a:gd name="connsiteX0" fmla="*/ 0 w 1515979"/>
              <a:gd name="connsiteY0" fmla="*/ 661737 h 661737"/>
              <a:gd name="connsiteX1" fmla="*/ 469231 w 1515979"/>
              <a:gd name="connsiteY1" fmla="*/ 120316 h 661737"/>
              <a:gd name="connsiteX2" fmla="*/ 1515979 w 1515979"/>
              <a:gd name="connsiteY2" fmla="*/ 0 h 661737"/>
              <a:gd name="connsiteX3" fmla="*/ 1515979 w 1515979"/>
              <a:gd name="connsiteY3" fmla="*/ 0 h 66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5979" h="661737">
                <a:moveTo>
                  <a:pt x="0" y="661737"/>
                </a:moveTo>
                <a:cubicBezTo>
                  <a:pt x="108284" y="446171"/>
                  <a:pt x="216568" y="230605"/>
                  <a:pt x="469231" y="120316"/>
                </a:cubicBezTo>
                <a:cubicBezTo>
                  <a:pt x="721894" y="10026"/>
                  <a:pt x="1515979" y="0"/>
                  <a:pt x="1515979" y="0"/>
                </a:cubicBezTo>
                <a:lnTo>
                  <a:pt x="1515979" y="0"/>
                </a:lnTo>
              </a:path>
            </a:pathLst>
          </a:custGeom>
          <a:noFill/>
          <a:ln w="57150">
            <a:solidFill>
              <a:schemeClr val="accent4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CuadroTexto 14">
            <a:extLst>
              <a:ext uri="{FF2B5EF4-FFF2-40B4-BE49-F238E27FC236}">
                <a16:creationId xmlns="" xmlns:a16="http://schemas.microsoft.com/office/drawing/2014/main" id="{99BB5FC1-D50F-4C8B-957C-6993E208A50E}"/>
              </a:ext>
            </a:extLst>
          </p:cNvPr>
          <p:cNvSpPr txBox="1"/>
          <p:nvPr/>
        </p:nvSpPr>
        <p:spPr>
          <a:xfrm>
            <a:off x="5868144" y="2826207"/>
            <a:ext cx="755335" cy="400110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solidFill>
                  <a:schemeClr val="accent4">
                    <a:lumMod val="50000"/>
                  </a:schemeClr>
                </a:solidFill>
              </a:rPr>
              <a:t>+26%</a:t>
            </a:r>
            <a:endParaRPr lang="es-AR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6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85720" y="428604"/>
            <a:ext cx="86843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4"/>
              </a:buClr>
            </a:pP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presupuesto de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Recursos 2020 crece por debajo de la inflación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Esto muestra un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PRESUPUESTO SUBESTIMADO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que le permitirá al Gobierno de la Ciudad tener margen para ampliarlo durante el año.</a:t>
            </a:r>
            <a:endParaRPr lang="es-AR" sz="2400" b="1" dirty="0">
              <a:solidFill>
                <a:schemeClr val="accent4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CuadroTexto"/>
          <p:cNvSpPr txBox="1"/>
          <p:nvPr/>
        </p:nvSpPr>
        <p:spPr>
          <a:xfrm>
            <a:off x="285720" y="2214554"/>
            <a:ext cx="2004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 millones de $</a:t>
            </a:r>
          </a:p>
        </p:txBody>
      </p:sp>
      <p:sp>
        <p:nvSpPr>
          <p:cNvPr id="8" name="17 CuadroTexto">
            <a:extLst>
              <a:ext uri="{FF2B5EF4-FFF2-40B4-BE49-F238E27FC236}">
                <a16:creationId xmlns="" xmlns:a16="http://schemas.microsoft.com/office/drawing/2014/main" id="{54B0E653-B76F-43C0-ACAC-0EA6E7958A59}"/>
              </a:ext>
            </a:extLst>
          </p:cNvPr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1D06116E-11CB-494D-95A9-42F43C8650FB}"/>
              </a:ext>
            </a:extLst>
          </p:cNvPr>
          <p:cNvSpPr txBox="1">
            <a:spLocks/>
          </p:cNvSpPr>
          <p:nvPr/>
        </p:nvSpPr>
        <p:spPr>
          <a:xfrm>
            <a:off x="1994701" y="1916832"/>
            <a:ext cx="5924062" cy="504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ct val="100000"/>
              <a:buFont typeface="Quicksand"/>
              <a:buNone/>
              <a:defRPr sz="3200" b="1" i="0" u="none" strike="noStrike" cap="none">
                <a:solidFill>
                  <a:schemeClr val="accent4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Verdana" panose="020B0604030504040204" pitchFamily="34" charset="0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algn="ctr"/>
            <a:r>
              <a:rPr lang="es-AR" sz="2000" dirty="0" smtClean="0">
                <a:solidFill>
                  <a:schemeClr val="tx2"/>
                </a:solidFill>
              </a:rPr>
              <a:t>RECURSOS </a:t>
            </a:r>
            <a:r>
              <a:rPr lang="es-AR" sz="2000" dirty="0">
                <a:solidFill>
                  <a:schemeClr val="tx2"/>
                </a:solidFill>
              </a:rPr>
              <a:t>CABA </a:t>
            </a:r>
            <a:r>
              <a:rPr lang="es-AR" sz="2000" dirty="0" smtClean="0">
                <a:solidFill>
                  <a:schemeClr val="tx2"/>
                </a:solidFill>
              </a:rPr>
              <a:t>2020</a:t>
            </a:r>
            <a:endParaRPr lang="es-AR" sz="2000" dirty="0">
              <a:solidFill>
                <a:schemeClr val="tx2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224744"/>
              </p:ext>
            </p:extLst>
          </p:nvPr>
        </p:nvGraphicFramePr>
        <p:xfrm>
          <a:off x="395535" y="2542064"/>
          <a:ext cx="8574575" cy="3815892"/>
        </p:xfrm>
        <a:graphic>
          <a:graphicData uri="http://schemas.openxmlformats.org/drawingml/2006/table">
            <a:tbl>
              <a:tblPr/>
              <a:tblGrid>
                <a:gridCol w="3992211"/>
                <a:gridCol w="1770459"/>
                <a:gridCol w="1770459"/>
                <a:gridCol w="1041446"/>
              </a:tblGrid>
              <a:tr h="54198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en millones de pesos corrientes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/>
                        </a:rPr>
                        <a:t>% variación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6FC6"/>
                    </a:solidFill>
                  </a:tcPr>
                </a:tc>
              </a:tr>
              <a:tr h="371410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Recursos totales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A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$ 378.730,40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A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A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egoe UI"/>
                          <a:ea typeface="+mn-ea"/>
                          <a:cs typeface="+mn-cs"/>
                        </a:rPr>
                        <a:t>$ 480.832,80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A9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27%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A9F2"/>
                    </a:solidFill>
                  </a:tcPr>
                </a:tc>
              </a:tr>
              <a:tr h="343898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Recursos corrientes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372.062,80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474.285,50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27%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E5FB"/>
                    </a:solidFill>
                  </a:tcPr>
                </a:tc>
              </a:tr>
              <a:tr h="316386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Ingresos tributarios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$ 346.125,50 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$ 444.429,20 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386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Ingresos Brutos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$ 192.794,00 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$ 238.372,70 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24%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386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Inmuebles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24.071,30 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28.884,30 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386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Patentes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13.254,40 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17.277,60 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386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Sellos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22.899,80 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26.622,10 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386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Coparticipación Federal de Impuestos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86.257,00 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$ 126.254,30 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46%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386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Otros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6.849,00 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7.018,20 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43898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Recursos de capital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6.667,60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 $      6.547,30 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/>
                        </a:rPr>
                        <a:t>-2%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E5F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79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85720" y="428604"/>
            <a:ext cx="8684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4"/>
              </a:buClr>
            </a:pPr>
            <a:r>
              <a:rPr lang="es-AR" sz="2400" b="1" dirty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presupuesto de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gastos de capital sufre un fuerte ajuste en términos reales: -20%.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 tanto los gastos corrientes  presentan una caída real del -11%.</a:t>
            </a:r>
            <a:endParaRPr lang="es-AR" sz="2400" b="1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CuadroTexto"/>
          <p:cNvSpPr txBox="1"/>
          <p:nvPr/>
        </p:nvSpPr>
        <p:spPr>
          <a:xfrm>
            <a:off x="285720" y="2214554"/>
            <a:ext cx="2004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 millones de $</a:t>
            </a:r>
          </a:p>
        </p:txBody>
      </p:sp>
      <p:sp>
        <p:nvSpPr>
          <p:cNvPr id="8" name="17 CuadroTexto">
            <a:extLst>
              <a:ext uri="{FF2B5EF4-FFF2-40B4-BE49-F238E27FC236}">
                <a16:creationId xmlns="" xmlns:a16="http://schemas.microsoft.com/office/drawing/2014/main" id="{54B0E653-B76F-43C0-ACAC-0EA6E7958A59}"/>
              </a:ext>
            </a:extLst>
          </p:cNvPr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1D06116E-11CB-494D-95A9-42F43C8650FB}"/>
              </a:ext>
            </a:extLst>
          </p:cNvPr>
          <p:cNvSpPr txBox="1">
            <a:spLocks/>
          </p:cNvSpPr>
          <p:nvPr/>
        </p:nvSpPr>
        <p:spPr>
          <a:xfrm>
            <a:off x="1547664" y="1844824"/>
            <a:ext cx="5924062" cy="504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ct val="100000"/>
              <a:buFont typeface="Quicksand"/>
              <a:buNone/>
              <a:defRPr sz="3200" b="1" i="0" u="none" strike="noStrike" cap="none">
                <a:solidFill>
                  <a:schemeClr val="accent4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Verdana" panose="020B0604030504040204" pitchFamily="34" charset="0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algn="ctr"/>
            <a:r>
              <a:rPr lang="es-AR" sz="2000" dirty="0">
                <a:solidFill>
                  <a:schemeClr val="tx2"/>
                </a:solidFill>
              </a:rPr>
              <a:t>PRESUPUESTO TOTAL CABA </a:t>
            </a:r>
          </a:p>
        </p:txBody>
      </p:sp>
      <p:graphicFrame>
        <p:nvGraphicFramePr>
          <p:cNvPr id="1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239385"/>
              </p:ext>
            </p:extLst>
          </p:nvPr>
        </p:nvGraphicFramePr>
        <p:xfrm>
          <a:off x="285720" y="2522330"/>
          <a:ext cx="8390736" cy="3835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676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85720" y="428604"/>
            <a:ext cx="8684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4"/>
              </a:buClr>
            </a:pP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Todas las finalidades del gasto sufren una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caída real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a excepción del gasto en Servicios de Seguridad. </a:t>
            </a:r>
            <a:endParaRPr lang="es-AR" sz="2400" b="1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17 CuadroTexto">
            <a:extLst>
              <a:ext uri="{FF2B5EF4-FFF2-40B4-BE49-F238E27FC236}">
                <a16:creationId xmlns="" xmlns:a16="http://schemas.microsoft.com/office/drawing/2014/main" id="{54B0E653-B76F-43C0-ACAC-0EA6E7958A59}"/>
              </a:ext>
            </a:extLst>
          </p:cNvPr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1D06116E-11CB-494D-95A9-42F43C8650FB}"/>
              </a:ext>
            </a:extLst>
          </p:cNvPr>
          <p:cNvSpPr txBox="1">
            <a:spLocks/>
          </p:cNvSpPr>
          <p:nvPr/>
        </p:nvSpPr>
        <p:spPr>
          <a:xfrm>
            <a:off x="1928794" y="1643050"/>
            <a:ext cx="5924062" cy="504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ct val="100000"/>
              <a:buFont typeface="Quicksand"/>
              <a:buNone/>
              <a:defRPr sz="3200" b="1" i="0" u="none" strike="noStrike" cap="none">
                <a:solidFill>
                  <a:schemeClr val="accent4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Verdana" panose="020B0604030504040204" pitchFamily="34" charset="0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algn="ctr"/>
            <a:r>
              <a:rPr lang="es-AR" sz="2000" dirty="0">
                <a:solidFill>
                  <a:schemeClr val="tx2"/>
                </a:solidFill>
              </a:rPr>
              <a:t>PRESUPUESTO </a:t>
            </a:r>
            <a:r>
              <a:rPr lang="es-AR" sz="2000" dirty="0" smtClean="0">
                <a:solidFill>
                  <a:schemeClr val="tx2"/>
                </a:solidFill>
              </a:rPr>
              <a:t>POR FINALIDAD</a:t>
            </a:r>
            <a:endParaRPr lang="es-AR" sz="2000" dirty="0">
              <a:solidFill>
                <a:schemeClr val="tx2"/>
              </a:solidFill>
            </a:endParaRPr>
          </a:p>
        </p:txBody>
      </p:sp>
      <p:graphicFrame>
        <p:nvGraphicFramePr>
          <p:cNvPr id="10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33882"/>
              </p:ext>
            </p:extLst>
          </p:nvPr>
        </p:nvGraphicFramePr>
        <p:xfrm>
          <a:off x="72000" y="2348880"/>
          <a:ext cx="9000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676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-32" y="6357958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85720" y="428604"/>
            <a:ext cx="8684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4"/>
              </a:buClr>
            </a:pP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gasto social 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presenta una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retracción real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de -11%. </a:t>
            </a:r>
            <a:r>
              <a:rPr lang="es-AR" sz="2400" b="1" dirty="0" smtClean="0">
                <a:solidFill>
                  <a:schemeClr val="accent4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Todas las funciones del gasto social caen</a:t>
            </a:r>
            <a:r>
              <a:rPr lang="es-AR" sz="2400" b="1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17 CuadroTexto">
            <a:extLst>
              <a:ext uri="{FF2B5EF4-FFF2-40B4-BE49-F238E27FC236}">
                <a16:creationId xmlns="" xmlns:a16="http://schemas.microsoft.com/office/drawing/2014/main" id="{54B0E653-B76F-43C0-ACAC-0EA6E7958A59}"/>
              </a:ext>
            </a:extLst>
          </p:cNvPr>
          <p:cNvSpPr txBox="1"/>
          <p:nvPr/>
        </p:nvSpPr>
        <p:spPr>
          <a:xfrm>
            <a:off x="142844" y="71414"/>
            <a:ext cx="837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Unión de Trabajadores de la </a:t>
            </a:r>
            <a:r>
              <a:rPr lang="es-AR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Educación</a:t>
            </a:r>
            <a:endParaRPr lang="es-AR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1D06116E-11CB-494D-95A9-42F43C8650FB}"/>
              </a:ext>
            </a:extLst>
          </p:cNvPr>
          <p:cNvSpPr txBox="1">
            <a:spLocks/>
          </p:cNvSpPr>
          <p:nvPr/>
        </p:nvSpPr>
        <p:spPr>
          <a:xfrm>
            <a:off x="1071538" y="1643050"/>
            <a:ext cx="7429552" cy="504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ct val="100000"/>
              <a:buFont typeface="Quicksand"/>
              <a:buNone/>
              <a:defRPr sz="3200" b="1" i="0" u="none" strike="noStrike" cap="none">
                <a:solidFill>
                  <a:schemeClr val="accent4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Verdana" panose="020B0604030504040204" pitchFamily="34" charset="0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algn="ctr"/>
            <a:r>
              <a:rPr lang="es-AR" sz="2000" dirty="0">
                <a:solidFill>
                  <a:schemeClr val="tx2"/>
                </a:solidFill>
              </a:rPr>
              <a:t>PRESUPUESTO </a:t>
            </a:r>
            <a:r>
              <a:rPr lang="es-AR" sz="2000" dirty="0" smtClean="0">
                <a:solidFill>
                  <a:schemeClr val="tx2"/>
                </a:solidFill>
              </a:rPr>
              <a:t>POR FUNCION DEL GASTO SOCIAL</a:t>
            </a:r>
            <a:endParaRPr lang="es-AR" sz="2000" dirty="0">
              <a:solidFill>
                <a:schemeClr val="tx2"/>
              </a:solidFill>
            </a:endParaRPr>
          </a:p>
        </p:txBody>
      </p:sp>
      <p:graphicFrame>
        <p:nvGraphicFramePr>
          <p:cNvPr id="11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465191"/>
              </p:ext>
            </p:extLst>
          </p:nvPr>
        </p:nvGraphicFramePr>
        <p:xfrm>
          <a:off x="71968" y="2256404"/>
          <a:ext cx="9000000" cy="4101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676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7885</TotalTime>
  <Words>2577</Words>
  <Application>Microsoft Office PowerPoint</Application>
  <PresentationFormat>Presentación en pantalla (4:3)</PresentationFormat>
  <Paragraphs>483</Paragraphs>
  <Slides>33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Dir. Gral. Educación Gestión Estatal</vt:lpstr>
      <vt:lpstr>Dir. Gral. Educación Gestión Privada</vt:lpstr>
      <vt:lpstr>Dir. Gral. Educación Superior</vt:lpstr>
      <vt:lpstr>Dirección General de Infraestructura Escolar</vt:lpstr>
      <vt:lpstr>Dirección General de Mantenimiento</vt:lpstr>
      <vt:lpstr>Dir. Gral. Servicios a las Escuelas</vt:lpstr>
      <vt:lpstr>Subsecretaría de Coordinación Pedagógica y Equidad Educativa</vt:lpstr>
      <vt:lpstr>Subsecretaría de Planeamiento e Innovación Educativa</vt:lpstr>
      <vt:lpstr>SS. de Carrera Docente y Formación Técnico - Laboral</vt:lpstr>
      <vt:lpstr>Unidad de Evaluación de la Calidad Educativa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N.A</dc:creator>
  <cp:lastModifiedBy>Fabiana</cp:lastModifiedBy>
  <cp:revision>326</cp:revision>
  <dcterms:created xsi:type="dcterms:W3CDTF">2016-10-04T19:29:08Z</dcterms:created>
  <dcterms:modified xsi:type="dcterms:W3CDTF">2019-12-06T21:36:32Z</dcterms:modified>
</cp:coreProperties>
</file>